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77" r:id="rId2"/>
    <p:sldId id="716" r:id="rId3"/>
    <p:sldId id="627" r:id="rId4"/>
    <p:sldId id="655" r:id="rId5"/>
    <p:sldId id="657" r:id="rId6"/>
    <p:sldId id="628" r:id="rId7"/>
    <p:sldId id="631" r:id="rId8"/>
    <p:sldId id="638" r:id="rId9"/>
    <p:sldId id="635" r:id="rId10"/>
    <p:sldId id="728" r:id="rId11"/>
    <p:sldId id="729" r:id="rId12"/>
    <p:sldId id="730" r:id="rId13"/>
    <p:sldId id="731" r:id="rId14"/>
    <p:sldId id="732" r:id="rId15"/>
    <p:sldId id="734" r:id="rId16"/>
    <p:sldId id="735" r:id="rId17"/>
    <p:sldId id="736" r:id="rId18"/>
    <p:sldId id="711" r:id="rId19"/>
    <p:sldId id="416" r:id="rId20"/>
    <p:sldId id="687" r:id="rId21"/>
    <p:sldId id="589" r:id="rId22"/>
    <p:sldId id="559" r:id="rId23"/>
    <p:sldId id="528" r:id="rId24"/>
    <p:sldId id="581" r:id="rId25"/>
    <p:sldId id="583" r:id="rId26"/>
    <p:sldId id="684" r:id="rId27"/>
    <p:sldId id="712" r:id="rId28"/>
    <p:sldId id="502" r:id="rId29"/>
    <p:sldId id="660" r:id="rId30"/>
    <p:sldId id="544" r:id="rId31"/>
    <p:sldId id="545" r:id="rId32"/>
    <p:sldId id="571" r:id="rId33"/>
    <p:sldId id="668" r:id="rId34"/>
    <p:sldId id="669" r:id="rId35"/>
    <p:sldId id="713" r:id="rId36"/>
    <p:sldId id="576" r:id="rId37"/>
    <p:sldId id="503" r:id="rId38"/>
    <p:sldId id="727" r:id="rId39"/>
    <p:sldId id="718" r:id="rId40"/>
    <p:sldId id="666" r:id="rId41"/>
    <p:sldId id="739" r:id="rId42"/>
    <p:sldId id="740" r:id="rId43"/>
    <p:sldId id="741" r:id="rId44"/>
    <p:sldId id="743" r:id="rId45"/>
    <p:sldId id="742" r:id="rId46"/>
    <p:sldId id="737" r:id="rId47"/>
    <p:sldId id="738" r:id="rId48"/>
    <p:sldId id="694" r:id="rId49"/>
    <p:sldId id="667" r:id="rId50"/>
    <p:sldId id="744" r:id="rId51"/>
  </p:sldIdLst>
  <p:sldSz cx="9144000" cy="6858000" type="screen4x3"/>
  <p:notesSz cx="6858000" cy="9144000"/>
  <p:defaultTextStyle>
    <a:defPPr>
      <a:defRPr lang="it-IT"/>
    </a:defPPr>
    <a:lvl1pPr algn="l" rtl="0" fontAlgn="base">
      <a:lnSpc>
        <a:spcPct val="80000"/>
      </a:lnSpc>
      <a:spcBef>
        <a:spcPct val="20000"/>
      </a:spcBef>
      <a:spcAft>
        <a:spcPct val="0"/>
      </a:spcAft>
      <a:defRPr sz="1600" kern="1200">
        <a:solidFill>
          <a:schemeClr val="tx1"/>
        </a:solidFill>
        <a:latin typeface="Arial" charset="0"/>
        <a:ea typeface="+mn-ea"/>
        <a:cs typeface="+mn-cs"/>
      </a:defRPr>
    </a:lvl1pPr>
    <a:lvl2pPr marL="457200" algn="l" rtl="0" fontAlgn="base">
      <a:lnSpc>
        <a:spcPct val="80000"/>
      </a:lnSpc>
      <a:spcBef>
        <a:spcPct val="20000"/>
      </a:spcBef>
      <a:spcAft>
        <a:spcPct val="0"/>
      </a:spcAft>
      <a:defRPr sz="1600" kern="1200">
        <a:solidFill>
          <a:schemeClr val="tx1"/>
        </a:solidFill>
        <a:latin typeface="Arial" charset="0"/>
        <a:ea typeface="+mn-ea"/>
        <a:cs typeface="+mn-cs"/>
      </a:defRPr>
    </a:lvl2pPr>
    <a:lvl3pPr marL="914400" algn="l" rtl="0" fontAlgn="base">
      <a:lnSpc>
        <a:spcPct val="80000"/>
      </a:lnSpc>
      <a:spcBef>
        <a:spcPct val="20000"/>
      </a:spcBef>
      <a:spcAft>
        <a:spcPct val="0"/>
      </a:spcAft>
      <a:defRPr sz="1600" kern="1200">
        <a:solidFill>
          <a:schemeClr val="tx1"/>
        </a:solidFill>
        <a:latin typeface="Arial" charset="0"/>
        <a:ea typeface="+mn-ea"/>
        <a:cs typeface="+mn-cs"/>
      </a:defRPr>
    </a:lvl3pPr>
    <a:lvl4pPr marL="1371600" algn="l" rtl="0" fontAlgn="base">
      <a:lnSpc>
        <a:spcPct val="80000"/>
      </a:lnSpc>
      <a:spcBef>
        <a:spcPct val="20000"/>
      </a:spcBef>
      <a:spcAft>
        <a:spcPct val="0"/>
      </a:spcAft>
      <a:defRPr sz="1600" kern="1200">
        <a:solidFill>
          <a:schemeClr val="tx1"/>
        </a:solidFill>
        <a:latin typeface="Arial" charset="0"/>
        <a:ea typeface="+mn-ea"/>
        <a:cs typeface="+mn-cs"/>
      </a:defRPr>
    </a:lvl4pPr>
    <a:lvl5pPr marL="1828800" algn="l" rtl="0" fontAlgn="base">
      <a:lnSpc>
        <a:spcPct val="80000"/>
      </a:lnSpc>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C2FFAF"/>
    <a:srgbClr val="BA6F24"/>
    <a:srgbClr val="FFFF66"/>
    <a:srgbClr val="D05F02"/>
    <a:srgbClr val="B4DADE"/>
    <a:srgbClr val="FD8B8B"/>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6" autoAdjust="0"/>
    <p:restoredTop sz="97447" autoAdjust="0"/>
  </p:normalViewPr>
  <p:slideViewPr>
    <p:cSldViewPr snapToGrid="0" snapToObjects="1">
      <p:cViewPr>
        <p:scale>
          <a:sx n="125" d="100"/>
          <a:sy n="125" d="100"/>
        </p:scale>
        <p:origin x="-1338" y="24"/>
      </p:cViewPr>
      <p:guideLst>
        <p:guide orient="horz" pos="2160"/>
        <p:guide pos="2880"/>
      </p:guideLst>
    </p:cSldViewPr>
  </p:slideViewPr>
  <p:outlineViewPr>
    <p:cViewPr>
      <p:scale>
        <a:sx n="33" d="100"/>
        <a:sy n="33" d="100"/>
      </p:scale>
      <p:origin x="0" y="474"/>
    </p:cViewPr>
  </p:outlineViewPr>
  <p:notesTextViewPr>
    <p:cViewPr>
      <p:scale>
        <a:sx n="100" d="100"/>
        <a:sy n="100" d="100"/>
      </p:scale>
      <p:origin x="0" y="0"/>
    </p:cViewPr>
  </p:notesTextViewPr>
  <p:sorterViewPr>
    <p:cViewPr>
      <p:scale>
        <a:sx n="75" d="100"/>
        <a:sy n="75" d="100"/>
      </p:scale>
      <p:origin x="0" y="9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24371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B25DB4E0-8F05-42A1-A7E5-147ABBED7F89}" type="datetimeFigureOut">
              <a:rPr lang="it-IT"/>
              <a:pPr>
                <a:defRPr/>
              </a:pPr>
              <a:t>03/06/2014</a:t>
            </a:fld>
            <a:endParaRPr lang="it-IT"/>
          </a:p>
        </p:txBody>
      </p:sp>
      <p:sp>
        <p:nvSpPr>
          <p:cNvPr id="24371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24371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487A99E-1C01-49A2-B903-6314E4DCCC22}" type="slidenum">
              <a:rPr lang="it-IT"/>
              <a:pPr>
                <a:defRPr/>
              </a:pPr>
              <a:t>‹N›</a:t>
            </a:fld>
            <a:endParaRPr lang="it-IT"/>
          </a:p>
        </p:txBody>
      </p:sp>
    </p:spTree>
    <p:extLst>
      <p:ext uri="{BB962C8B-B14F-4D97-AF65-F5344CB8AC3E}">
        <p14:creationId xmlns:p14="http://schemas.microsoft.com/office/powerpoint/2010/main" val="2055784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a:defRPr/>
            </a:pPr>
            <a:endParaRPr lang="it-IT"/>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pPr>
              <a:defRPr/>
            </a:pPr>
            <a:endParaRPr lang="it-IT"/>
          </a:p>
        </p:txBody>
      </p:sp>
      <p:sp>
        <p:nvSpPr>
          <p:cNvPr id="91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E93EBB1E-A7CA-416C-B7EE-6C5C82D35B79}" type="slidenum">
              <a:rPr lang="it-IT"/>
              <a:pPr>
                <a:defRPr/>
              </a:pPr>
              <a:t>‹N›</a:t>
            </a:fld>
            <a:endParaRPr lang="it-IT"/>
          </a:p>
        </p:txBody>
      </p:sp>
    </p:spTree>
    <p:extLst>
      <p:ext uri="{BB962C8B-B14F-4D97-AF65-F5344CB8AC3E}">
        <p14:creationId xmlns:p14="http://schemas.microsoft.com/office/powerpoint/2010/main" val="41099285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fld id="{FE911ADB-010A-488F-B380-2F56AF0A1DD2}" type="slidenum">
              <a:rPr lang="it-IT" sz="1200" smtClean="0"/>
              <a:pPr eaLnBrk="1" hangingPunct="1"/>
              <a:t>1</a:t>
            </a:fld>
            <a:endParaRPr lang="it-IT" sz="1200" smtClean="0"/>
          </a:p>
        </p:txBody>
      </p:sp>
      <p:sp>
        <p:nvSpPr>
          <p:cNvPr id="92163" name="Rectangle 2"/>
          <p:cNvSpPr>
            <a:spLocks noGrp="1" noRot="1" noChangeAspect="1" noChangeArrowheads="1" noTextEdit="1"/>
          </p:cNvSpPr>
          <p:nvPr>
            <p:ph type="sldImg"/>
          </p:nvPr>
        </p:nvSpPr>
        <p:spPr>
          <a:xfrm>
            <a:off x="1106488" y="665163"/>
            <a:ext cx="4649787" cy="3487737"/>
          </a:xfrm>
          <a:ln/>
        </p:spPr>
      </p:sp>
      <p:sp>
        <p:nvSpPr>
          <p:cNvPr id="92164" name="Rectangle 3"/>
          <p:cNvSpPr>
            <a:spLocks noGrp="1" noChangeArrowheads="1"/>
          </p:cNvSpPr>
          <p:nvPr>
            <p:ph type="body" idx="1"/>
          </p:nvPr>
        </p:nvSpPr>
        <p:spPr>
          <a:xfrm>
            <a:off x="904875" y="4373563"/>
            <a:ext cx="5048250" cy="4078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1ACB4799-C48A-4AA1-946A-D8B9F647546B}" type="slidenum">
              <a:rPr lang="it-IT" sz="1200"/>
              <a:pPr algn="r" eaLnBrk="1" hangingPunct="1">
                <a:lnSpc>
                  <a:spcPct val="100000"/>
                </a:lnSpc>
                <a:spcBef>
                  <a:spcPct val="0"/>
                </a:spcBef>
              </a:pPr>
              <a:t>10</a:t>
            </a:fld>
            <a:endParaRPr lang="it-IT" sz="1200"/>
          </a:p>
        </p:txBody>
      </p:sp>
      <p:sp>
        <p:nvSpPr>
          <p:cNvPr id="123907" name="Rectangle 2"/>
          <p:cNvSpPr>
            <a:spLocks noGrp="1" noRot="1" noChangeAspect="1" noChangeArrowheads="1" noTextEdit="1"/>
          </p:cNvSpPr>
          <p:nvPr>
            <p:ph type="sldImg"/>
          </p:nvPr>
        </p:nvSpPr>
        <p:spPr>
          <a:xfrm>
            <a:off x="1144588" y="685800"/>
            <a:ext cx="4570412" cy="342741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1ACB4799-C48A-4AA1-946A-D8B9F647546B}" type="slidenum">
              <a:rPr lang="it-IT" sz="1200"/>
              <a:pPr algn="r" eaLnBrk="1" hangingPunct="1">
                <a:lnSpc>
                  <a:spcPct val="100000"/>
                </a:lnSpc>
                <a:spcBef>
                  <a:spcPct val="0"/>
                </a:spcBef>
              </a:pPr>
              <a:t>11</a:t>
            </a:fld>
            <a:endParaRPr lang="it-IT" sz="1200"/>
          </a:p>
        </p:txBody>
      </p:sp>
      <p:sp>
        <p:nvSpPr>
          <p:cNvPr id="123907" name="Rectangle 2"/>
          <p:cNvSpPr>
            <a:spLocks noGrp="1" noRot="1" noChangeAspect="1" noChangeArrowheads="1" noTextEdit="1"/>
          </p:cNvSpPr>
          <p:nvPr>
            <p:ph type="sldImg"/>
          </p:nvPr>
        </p:nvSpPr>
        <p:spPr>
          <a:xfrm>
            <a:off x="1144588" y="685800"/>
            <a:ext cx="4570412" cy="342741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1ACB4799-C48A-4AA1-946A-D8B9F647546B}" type="slidenum">
              <a:rPr lang="it-IT" sz="1200"/>
              <a:pPr algn="r" eaLnBrk="1" hangingPunct="1">
                <a:lnSpc>
                  <a:spcPct val="100000"/>
                </a:lnSpc>
                <a:spcBef>
                  <a:spcPct val="0"/>
                </a:spcBef>
              </a:pPr>
              <a:t>12</a:t>
            </a:fld>
            <a:endParaRPr lang="it-IT" sz="1200"/>
          </a:p>
        </p:txBody>
      </p:sp>
      <p:sp>
        <p:nvSpPr>
          <p:cNvPr id="123907" name="Rectangle 2"/>
          <p:cNvSpPr>
            <a:spLocks noGrp="1" noRot="1" noChangeAspect="1" noChangeArrowheads="1" noTextEdit="1"/>
          </p:cNvSpPr>
          <p:nvPr>
            <p:ph type="sldImg"/>
          </p:nvPr>
        </p:nvSpPr>
        <p:spPr>
          <a:xfrm>
            <a:off x="1144588" y="685800"/>
            <a:ext cx="4570412" cy="342741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1ACB4799-C48A-4AA1-946A-D8B9F647546B}" type="slidenum">
              <a:rPr lang="it-IT" sz="1200"/>
              <a:pPr algn="r" eaLnBrk="1" hangingPunct="1">
                <a:lnSpc>
                  <a:spcPct val="100000"/>
                </a:lnSpc>
                <a:spcBef>
                  <a:spcPct val="0"/>
                </a:spcBef>
              </a:pPr>
              <a:t>13</a:t>
            </a:fld>
            <a:endParaRPr lang="it-IT" sz="1200"/>
          </a:p>
        </p:txBody>
      </p:sp>
      <p:sp>
        <p:nvSpPr>
          <p:cNvPr id="123907" name="Rectangle 2"/>
          <p:cNvSpPr>
            <a:spLocks noGrp="1" noRot="1" noChangeAspect="1" noChangeArrowheads="1" noTextEdit="1"/>
          </p:cNvSpPr>
          <p:nvPr>
            <p:ph type="sldImg"/>
          </p:nvPr>
        </p:nvSpPr>
        <p:spPr>
          <a:xfrm>
            <a:off x="1144588" y="685800"/>
            <a:ext cx="4570412" cy="342741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1ACB4799-C48A-4AA1-946A-D8B9F647546B}" type="slidenum">
              <a:rPr lang="it-IT" sz="1200"/>
              <a:pPr algn="r" eaLnBrk="1" hangingPunct="1">
                <a:lnSpc>
                  <a:spcPct val="100000"/>
                </a:lnSpc>
                <a:spcBef>
                  <a:spcPct val="0"/>
                </a:spcBef>
              </a:pPr>
              <a:t>14</a:t>
            </a:fld>
            <a:endParaRPr lang="it-IT" sz="1200"/>
          </a:p>
        </p:txBody>
      </p:sp>
      <p:sp>
        <p:nvSpPr>
          <p:cNvPr id="123907" name="Rectangle 2"/>
          <p:cNvSpPr>
            <a:spLocks noGrp="1" noRot="1" noChangeAspect="1" noChangeArrowheads="1" noTextEdit="1"/>
          </p:cNvSpPr>
          <p:nvPr>
            <p:ph type="sldImg"/>
          </p:nvPr>
        </p:nvSpPr>
        <p:spPr>
          <a:xfrm>
            <a:off x="1144588" y="685800"/>
            <a:ext cx="4570412" cy="342741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1ACB4799-C48A-4AA1-946A-D8B9F647546B}" type="slidenum">
              <a:rPr lang="it-IT" sz="1200"/>
              <a:pPr algn="r" eaLnBrk="1" hangingPunct="1">
                <a:lnSpc>
                  <a:spcPct val="100000"/>
                </a:lnSpc>
                <a:spcBef>
                  <a:spcPct val="0"/>
                </a:spcBef>
              </a:pPr>
              <a:t>15</a:t>
            </a:fld>
            <a:endParaRPr lang="it-IT" sz="1200"/>
          </a:p>
        </p:txBody>
      </p:sp>
      <p:sp>
        <p:nvSpPr>
          <p:cNvPr id="123907" name="Rectangle 2"/>
          <p:cNvSpPr>
            <a:spLocks noGrp="1" noRot="1" noChangeAspect="1" noChangeArrowheads="1" noTextEdit="1"/>
          </p:cNvSpPr>
          <p:nvPr>
            <p:ph type="sldImg"/>
          </p:nvPr>
        </p:nvSpPr>
        <p:spPr>
          <a:xfrm>
            <a:off x="1144588" y="685800"/>
            <a:ext cx="4570412" cy="342741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1ACB4799-C48A-4AA1-946A-D8B9F647546B}" type="slidenum">
              <a:rPr lang="it-IT" sz="1200"/>
              <a:pPr algn="r" eaLnBrk="1" hangingPunct="1">
                <a:lnSpc>
                  <a:spcPct val="100000"/>
                </a:lnSpc>
                <a:spcBef>
                  <a:spcPct val="0"/>
                </a:spcBef>
              </a:pPr>
              <a:t>16</a:t>
            </a:fld>
            <a:endParaRPr lang="it-IT" sz="1200"/>
          </a:p>
        </p:txBody>
      </p:sp>
      <p:sp>
        <p:nvSpPr>
          <p:cNvPr id="123907" name="Rectangle 2"/>
          <p:cNvSpPr>
            <a:spLocks noGrp="1" noRot="1" noChangeAspect="1" noChangeArrowheads="1" noTextEdit="1"/>
          </p:cNvSpPr>
          <p:nvPr>
            <p:ph type="sldImg"/>
          </p:nvPr>
        </p:nvSpPr>
        <p:spPr>
          <a:xfrm>
            <a:off x="1144588" y="685800"/>
            <a:ext cx="4570412" cy="342741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1ACB4799-C48A-4AA1-946A-D8B9F647546B}" type="slidenum">
              <a:rPr lang="it-IT" sz="1200"/>
              <a:pPr algn="r" eaLnBrk="1" hangingPunct="1">
                <a:lnSpc>
                  <a:spcPct val="100000"/>
                </a:lnSpc>
                <a:spcBef>
                  <a:spcPct val="0"/>
                </a:spcBef>
              </a:pPr>
              <a:t>17</a:t>
            </a:fld>
            <a:endParaRPr lang="it-IT" sz="1200"/>
          </a:p>
        </p:txBody>
      </p:sp>
      <p:sp>
        <p:nvSpPr>
          <p:cNvPr id="123907" name="Rectangle 2"/>
          <p:cNvSpPr>
            <a:spLocks noGrp="1" noRot="1" noChangeAspect="1" noChangeArrowheads="1" noTextEdit="1"/>
          </p:cNvSpPr>
          <p:nvPr>
            <p:ph type="sldImg"/>
          </p:nvPr>
        </p:nvSpPr>
        <p:spPr>
          <a:xfrm>
            <a:off x="1144588" y="685800"/>
            <a:ext cx="4570412" cy="342741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1ACB4799-C48A-4AA1-946A-D8B9F647546B}" type="slidenum">
              <a:rPr lang="it-IT" sz="1200"/>
              <a:pPr algn="r" eaLnBrk="1" hangingPunct="1">
                <a:lnSpc>
                  <a:spcPct val="100000"/>
                </a:lnSpc>
                <a:spcBef>
                  <a:spcPct val="0"/>
                </a:spcBef>
              </a:pPr>
              <a:t>18</a:t>
            </a:fld>
            <a:endParaRPr lang="it-IT" sz="1200"/>
          </a:p>
        </p:txBody>
      </p:sp>
      <p:sp>
        <p:nvSpPr>
          <p:cNvPr id="123907" name="Rectangle 2"/>
          <p:cNvSpPr>
            <a:spLocks noGrp="1" noRot="1" noChangeAspect="1" noChangeArrowheads="1" noTextEdit="1"/>
          </p:cNvSpPr>
          <p:nvPr>
            <p:ph type="sldImg"/>
          </p:nvPr>
        </p:nvSpPr>
        <p:spPr>
          <a:xfrm>
            <a:off x="1144588" y="685800"/>
            <a:ext cx="4570412" cy="342741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fld id="{CABC047D-12E2-4F40-A555-665E17984E8E}" type="slidenum">
              <a:rPr lang="it-IT" sz="1200" smtClean="0"/>
              <a:pPr eaLnBrk="1" hangingPunct="1"/>
              <a:t>19</a:t>
            </a:fld>
            <a:endParaRPr lang="it-IT" sz="1200" smtClean="0"/>
          </a:p>
        </p:txBody>
      </p:sp>
      <p:sp>
        <p:nvSpPr>
          <p:cNvPr id="128003" name="Rectangle 2"/>
          <p:cNvSpPr>
            <a:spLocks noGrp="1" noRot="1" noChangeAspect="1" noChangeArrowheads="1" noTextEdit="1"/>
          </p:cNvSpPr>
          <p:nvPr>
            <p:ph type="sldImg"/>
          </p:nvPr>
        </p:nvSpPr>
        <p:spPr>
          <a:xfrm>
            <a:off x="1144588" y="685800"/>
            <a:ext cx="4570412" cy="3427413"/>
          </a:xfrm>
          <a:ln/>
        </p:spPr>
      </p:sp>
      <p:sp>
        <p:nvSpPr>
          <p:cNvPr id="1280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83DE48B8-2853-4EFB-B0CD-B08EBCE9ABC5}" type="slidenum">
              <a:rPr lang="it-IT" sz="1200"/>
              <a:pPr algn="r" eaLnBrk="1" hangingPunct="1">
                <a:lnSpc>
                  <a:spcPct val="100000"/>
                </a:lnSpc>
                <a:spcBef>
                  <a:spcPct val="0"/>
                </a:spcBef>
              </a:pPr>
              <a:t>2</a:t>
            </a:fld>
            <a:endParaRPr lang="it-IT" sz="1200"/>
          </a:p>
        </p:txBody>
      </p:sp>
      <p:sp>
        <p:nvSpPr>
          <p:cNvPr id="93187" name="Rectangle 2"/>
          <p:cNvSpPr>
            <a:spLocks noGrp="1" noRot="1" noChangeAspect="1" noChangeArrowheads="1" noTextEdit="1"/>
          </p:cNvSpPr>
          <p:nvPr>
            <p:ph type="sldImg"/>
          </p:nvPr>
        </p:nvSpPr>
        <p:spPr>
          <a:xfrm>
            <a:off x="1144588" y="685800"/>
            <a:ext cx="4570412" cy="3427413"/>
          </a:xfrm>
          <a:solidFill>
            <a:srgbClr val="FFFFFF"/>
          </a:solidFill>
          <a:ln/>
        </p:spPr>
      </p:sp>
      <p:sp>
        <p:nvSpPr>
          <p:cNvPr id="93188"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274D2658-1F17-4652-94E5-35ECDA6440F2}" type="slidenum">
              <a:rPr lang="it-IT" sz="1200"/>
              <a:pPr algn="r" eaLnBrk="1" hangingPunct="1">
                <a:lnSpc>
                  <a:spcPct val="100000"/>
                </a:lnSpc>
                <a:spcBef>
                  <a:spcPct val="0"/>
                </a:spcBef>
              </a:pPr>
              <a:t>20</a:t>
            </a:fld>
            <a:endParaRPr lang="it-IT" sz="1200"/>
          </a:p>
        </p:txBody>
      </p:sp>
      <p:sp>
        <p:nvSpPr>
          <p:cNvPr id="150531" name="Rectangle 2"/>
          <p:cNvSpPr>
            <a:spLocks noGrp="1" noRot="1" noChangeAspect="1" noChangeArrowheads="1" noTextEdit="1"/>
          </p:cNvSpPr>
          <p:nvPr>
            <p:ph type="sldImg"/>
          </p:nvPr>
        </p:nvSpPr>
        <p:spPr>
          <a:xfrm>
            <a:off x="1144588" y="685800"/>
            <a:ext cx="4570412" cy="3427413"/>
          </a:xfrm>
          <a:ln/>
        </p:spPr>
      </p:sp>
      <p:sp>
        <p:nvSpPr>
          <p:cNvPr id="1505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FDBEFF28-0840-4C3E-B464-B65BCC927824}" type="slidenum">
              <a:rPr lang="it-IT" sz="1200"/>
              <a:pPr algn="r" eaLnBrk="1" hangingPunct="1">
                <a:lnSpc>
                  <a:spcPct val="100000"/>
                </a:lnSpc>
                <a:spcBef>
                  <a:spcPct val="0"/>
                </a:spcBef>
              </a:pPr>
              <a:t>21</a:t>
            </a:fld>
            <a:endParaRPr lang="it-IT" sz="1200"/>
          </a:p>
        </p:txBody>
      </p:sp>
      <p:sp>
        <p:nvSpPr>
          <p:cNvPr id="130051" name="Rectangle 2"/>
          <p:cNvSpPr>
            <a:spLocks noGrp="1" noRot="1" noChangeAspect="1" noChangeArrowheads="1" noTextEdit="1"/>
          </p:cNvSpPr>
          <p:nvPr>
            <p:ph type="sldImg"/>
          </p:nvPr>
        </p:nvSpPr>
        <p:spPr>
          <a:xfrm>
            <a:off x="1144588" y="685800"/>
            <a:ext cx="4570412" cy="3427413"/>
          </a:xfrm>
          <a:ln/>
        </p:spPr>
      </p:sp>
      <p:sp>
        <p:nvSpPr>
          <p:cNvPr id="1300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747DB147-E4A1-44A2-B44F-2A6172EB4233}" type="slidenum">
              <a:rPr lang="it-IT" sz="1200"/>
              <a:pPr algn="r" eaLnBrk="1" hangingPunct="1">
                <a:lnSpc>
                  <a:spcPct val="100000"/>
                </a:lnSpc>
                <a:spcBef>
                  <a:spcPct val="0"/>
                </a:spcBef>
              </a:pPr>
              <a:t>22</a:t>
            </a:fld>
            <a:endParaRPr lang="it-IT" sz="1200"/>
          </a:p>
        </p:txBody>
      </p:sp>
      <p:sp>
        <p:nvSpPr>
          <p:cNvPr id="133123" name="Rectangle 2"/>
          <p:cNvSpPr>
            <a:spLocks noGrp="1" noRot="1" noChangeAspect="1" noChangeArrowheads="1" noTextEdit="1"/>
          </p:cNvSpPr>
          <p:nvPr>
            <p:ph type="sldImg"/>
          </p:nvPr>
        </p:nvSpPr>
        <p:spPr>
          <a:xfrm>
            <a:off x="1144588" y="685800"/>
            <a:ext cx="4570412" cy="3427413"/>
          </a:xfrm>
          <a:ln/>
        </p:spPr>
      </p:sp>
      <p:sp>
        <p:nvSpPr>
          <p:cNvPr id="1331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0DDEAE52-F73E-4729-AD5B-6438A5A7943E}" type="slidenum">
              <a:rPr lang="it-IT" sz="1200"/>
              <a:pPr algn="r" eaLnBrk="1" hangingPunct="1">
                <a:lnSpc>
                  <a:spcPct val="100000"/>
                </a:lnSpc>
                <a:spcBef>
                  <a:spcPct val="0"/>
                </a:spcBef>
              </a:pPr>
              <a:t>23</a:t>
            </a:fld>
            <a:endParaRPr lang="it-IT" sz="1200"/>
          </a:p>
        </p:txBody>
      </p:sp>
      <p:sp>
        <p:nvSpPr>
          <p:cNvPr id="136195" name="Rectangle 2"/>
          <p:cNvSpPr>
            <a:spLocks noGrp="1" noRot="1" noChangeAspect="1" noChangeArrowheads="1" noTextEdit="1"/>
          </p:cNvSpPr>
          <p:nvPr>
            <p:ph type="sldImg"/>
          </p:nvPr>
        </p:nvSpPr>
        <p:spPr>
          <a:xfrm>
            <a:off x="1144588" y="685800"/>
            <a:ext cx="4570412" cy="3427413"/>
          </a:xfrm>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0D4586D5-EDCC-4290-AB3F-7B7B3035FC3F}" type="slidenum">
              <a:rPr lang="it-IT" sz="1200"/>
              <a:pPr algn="r" eaLnBrk="1" hangingPunct="1">
                <a:lnSpc>
                  <a:spcPct val="100000"/>
                </a:lnSpc>
                <a:spcBef>
                  <a:spcPct val="0"/>
                </a:spcBef>
              </a:pPr>
              <a:t>24</a:t>
            </a:fld>
            <a:endParaRPr lang="it-IT" sz="1200"/>
          </a:p>
        </p:txBody>
      </p:sp>
      <p:sp>
        <p:nvSpPr>
          <p:cNvPr id="137219" name="Rectangle 2"/>
          <p:cNvSpPr>
            <a:spLocks noGrp="1" noRot="1" noChangeAspect="1" noChangeArrowheads="1" noTextEdit="1"/>
          </p:cNvSpPr>
          <p:nvPr>
            <p:ph type="sldImg"/>
          </p:nvPr>
        </p:nvSpPr>
        <p:spPr>
          <a:xfrm>
            <a:off x="1144588" y="685800"/>
            <a:ext cx="4570412" cy="3427413"/>
          </a:xfrm>
          <a:ln/>
        </p:spPr>
      </p:sp>
      <p:sp>
        <p:nvSpPr>
          <p:cNvPr id="1372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72B5CDC3-4035-47B5-BDD4-913EBA519E2D}" type="slidenum">
              <a:rPr lang="it-IT" sz="1200"/>
              <a:pPr algn="r" eaLnBrk="1" hangingPunct="1">
                <a:lnSpc>
                  <a:spcPct val="100000"/>
                </a:lnSpc>
                <a:spcBef>
                  <a:spcPct val="0"/>
                </a:spcBef>
              </a:pPr>
              <a:t>25</a:t>
            </a:fld>
            <a:endParaRPr lang="it-IT" sz="1200"/>
          </a:p>
        </p:txBody>
      </p:sp>
      <p:sp>
        <p:nvSpPr>
          <p:cNvPr id="139267" name="Rectangle 2"/>
          <p:cNvSpPr>
            <a:spLocks noGrp="1" noRot="1" noChangeAspect="1" noChangeArrowheads="1" noTextEdit="1"/>
          </p:cNvSpPr>
          <p:nvPr>
            <p:ph type="sldImg"/>
          </p:nvPr>
        </p:nvSpPr>
        <p:spPr>
          <a:xfrm>
            <a:off x="1144588" y="685800"/>
            <a:ext cx="4570412" cy="3427413"/>
          </a:xfrm>
          <a:ln/>
        </p:spPr>
      </p:sp>
      <p:sp>
        <p:nvSpPr>
          <p:cNvPr id="1392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82A14FB6-093A-458A-8433-94DD7128D57D}" type="slidenum">
              <a:rPr lang="it-IT" sz="1200"/>
              <a:pPr algn="r" eaLnBrk="1" hangingPunct="1">
                <a:lnSpc>
                  <a:spcPct val="100000"/>
                </a:lnSpc>
                <a:spcBef>
                  <a:spcPct val="0"/>
                </a:spcBef>
              </a:pPr>
              <a:t>26</a:t>
            </a:fld>
            <a:endParaRPr lang="it-IT" sz="1200"/>
          </a:p>
        </p:txBody>
      </p:sp>
      <p:sp>
        <p:nvSpPr>
          <p:cNvPr id="140291" name="Rectangle 2"/>
          <p:cNvSpPr>
            <a:spLocks noGrp="1" noRot="1" noChangeAspect="1" noChangeArrowheads="1" noTextEdit="1"/>
          </p:cNvSpPr>
          <p:nvPr>
            <p:ph type="sldImg"/>
          </p:nvPr>
        </p:nvSpPr>
        <p:spPr>
          <a:xfrm>
            <a:off x="1144588" y="685800"/>
            <a:ext cx="4570412" cy="3427413"/>
          </a:xfrm>
          <a:ln/>
        </p:spPr>
      </p:sp>
      <p:sp>
        <p:nvSpPr>
          <p:cNvPr id="140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1ACB4799-C48A-4AA1-946A-D8B9F647546B}" type="slidenum">
              <a:rPr lang="it-IT" sz="1200"/>
              <a:pPr algn="r" eaLnBrk="1" hangingPunct="1">
                <a:lnSpc>
                  <a:spcPct val="100000"/>
                </a:lnSpc>
                <a:spcBef>
                  <a:spcPct val="0"/>
                </a:spcBef>
              </a:pPr>
              <a:t>27</a:t>
            </a:fld>
            <a:endParaRPr lang="it-IT" sz="1200"/>
          </a:p>
        </p:txBody>
      </p:sp>
      <p:sp>
        <p:nvSpPr>
          <p:cNvPr id="123907" name="Rectangle 2"/>
          <p:cNvSpPr>
            <a:spLocks noGrp="1" noRot="1" noChangeAspect="1" noChangeArrowheads="1" noTextEdit="1"/>
          </p:cNvSpPr>
          <p:nvPr>
            <p:ph type="sldImg"/>
          </p:nvPr>
        </p:nvSpPr>
        <p:spPr>
          <a:xfrm>
            <a:off x="1144588" y="685800"/>
            <a:ext cx="4570412" cy="342741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7C14A444-ED20-49F1-95EF-D457A41A4A59}" type="slidenum">
              <a:rPr lang="it-IT" sz="1200"/>
              <a:pPr algn="r" eaLnBrk="1" hangingPunct="1">
                <a:lnSpc>
                  <a:spcPct val="100000"/>
                </a:lnSpc>
                <a:spcBef>
                  <a:spcPct val="0"/>
                </a:spcBef>
              </a:pPr>
              <a:t>28</a:t>
            </a:fld>
            <a:endParaRPr lang="it-IT" sz="1200"/>
          </a:p>
        </p:txBody>
      </p:sp>
      <p:sp>
        <p:nvSpPr>
          <p:cNvPr id="149507" name="Rectangle 2"/>
          <p:cNvSpPr>
            <a:spLocks noGrp="1" noRot="1" noChangeAspect="1" noChangeArrowheads="1" noTextEdit="1"/>
          </p:cNvSpPr>
          <p:nvPr>
            <p:ph type="sldImg"/>
          </p:nvPr>
        </p:nvSpPr>
        <p:spPr>
          <a:xfrm>
            <a:off x="1144588" y="685800"/>
            <a:ext cx="4570412" cy="3427413"/>
          </a:xfrm>
          <a:ln/>
        </p:spPr>
      </p:sp>
      <p:sp>
        <p:nvSpPr>
          <p:cNvPr id="1495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274D2658-1F17-4652-94E5-35ECDA6440F2}" type="slidenum">
              <a:rPr lang="it-IT" sz="1200"/>
              <a:pPr algn="r" eaLnBrk="1" hangingPunct="1">
                <a:lnSpc>
                  <a:spcPct val="100000"/>
                </a:lnSpc>
                <a:spcBef>
                  <a:spcPct val="0"/>
                </a:spcBef>
              </a:pPr>
              <a:t>29</a:t>
            </a:fld>
            <a:endParaRPr lang="it-IT" sz="1200"/>
          </a:p>
        </p:txBody>
      </p:sp>
      <p:sp>
        <p:nvSpPr>
          <p:cNvPr id="150531" name="Rectangle 2"/>
          <p:cNvSpPr>
            <a:spLocks noGrp="1" noRot="1" noChangeAspect="1" noChangeArrowheads="1" noTextEdit="1"/>
          </p:cNvSpPr>
          <p:nvPr>
            <p:ph type="sldImg"/>
          </p:nvPr>
        </p:nvSpPr>
        <p:spPr>
          <a:xfrm>
            <a:off x="1144588" y="685800"/>
            <a:ext cx="4570412" cy="3427413"/>
          </a:xfrm>
          <a:ln/>
        </p:spPr>
      </p:sp>
      <p:sp>
        <p:nvSpPr>
          <p:cNvPr id="1505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E34F9ECB-2520-40D7-A8EF-5814C59A5046}" type="slidenum">
              <a:rPr lang="it-IT" sz="1200"/>
              <a:pPr algn="r" eaLnBrk="1" hangingPunct="1">
                <a:lnSpc>
                  <a:spcPct val="100000"/>
                </a:lnSpc>
                <a:spcBef>
                  <a:spcPct val="0"/>
                </a:spcBef>
              </a:pPr>
              <a:t>3</a:t>
            </a:fld>
            <a:endParaRPr lang="it-IT" sz="1200"/>
          </a:p>
        </p:txBody>
      </p:sp>
      <p:sp>
        <p:nvSpPr>
          <p:cNvPr id="94211" name="Rectangle 2"/>
          <p:cNvSpPr>
            <a:spLocks noGrp="1" noRot="1" noChangeAspect="1" noChangeArrowheads="1" noTextEdit="1"/>
          </p:cNvSpPr>
          <p:nvPr>
            <p:ph type="sldImg"/>
          </p:nvPr>
        </p:nvSpPr>
        <p:spPr>
          <a:xfrm>
            <a:off x="1141413" y="685800"/>
            <a:ext cx="4572000" cy="3429000"/>
          </a:xfrm>
          <a:solidFill>
            <a:srgbClr val="FFFFFF"/>
          </a:solidFill>
          <a:ln/>
        </p:spPr>
      </p:sp>
      <p:sp>
        <p:nvSpPr>
          <p:cNvPr id="94212" name="Rectangle 3"/>
          <p:cNvSpPr>
            <a:spLocks noGrp="1" noChangeArrowheads="1"/>
          </p:cNvSpPr>
          <p:nvPr>
            <p:ph type="body" idx="1"/>
          </p:nvPr>
        </p:nvSpPr>
        <p:spPr>
          <a:xfrm>
            <a:off x="914400" y="4344988"/>
            <a:ext cx="5029200" cy="4113212"/>
          </a:xfrm>
          <a:solidFill>
            <a:srgbClr val="FFFFFF"/>
          </a:solidFill>
          <a:ln>
            <a:solidFill>
              <a:srgbClr val="000000"/>
            </a:solidFill>
          </a:ln>
        </p:spPr>
        <p:txBody>
          <a:bodyPr lIns="89373" tIns="44687" rIns="89373" bIns="44687"/>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5FE09E4A-46EA-49CB-80E5-02FEA46A4BBC}" type="slidenum">
              <a:rPr lang="it-IT" sz="1200"/>
              <a:pPr algn="r" eaLnBrk="1" hangingPunct="1">
                <a:lnSpc>
                  <a:spcPct val="100000"/>
                </a:lnSpc>
                <a:spcBef>
                  <a:spcPct val="0"/>
                </a:spcBef>
              </a:pPr>
              <a:t>30</a:t>
            </a:fld>
            <a:endParaRPr lang="it-IT" sz="1200"/>
          </a:p>
        </p:txBody>
      </p:sp>
      <p:sp>
        <p:nvSpPr>
          <p:cNvPr id="152579" name="Rectangle 2"/>
          <p:cNvSpPr>
            <a:spLocks noGrp="1" noRot="1" noChangeAspect="1" noChangeArrowheads="1" noTextEdit="1"/>
          </p:cNvSpPr>
          <p:nvPr>
            <p:ph type="sldImg"/>
          </p:nvPr>
        </p:nvSpPr>
        <p:spPr>
          <a:xfrm>
            <a:off x="1144588" y="685800"/>
            <a:ext cx="4570412" cy="3427413"/>
          </a:xfrm>
          <a:ln/>
        </p:spPr>
      </p:sp>
      <p:sp>
        <p:nvSpPr>
          <p:cNvPr id="1525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2E8E0B22-26C4-43A4-A274-D17DC7037820}" type="slidenum">
              <a:rPr lang="it-IT" sz="1200"/>
              <a:pPr algn="r" eaLnBrk="1" hangingPunct="1">
                <a:lnSpc>
                  <a:spcPct val="100000"/>
                </a:lnSpc>
                <a:spcBef>
                  <a:spcPct val="0"/>
                </a:spcBef>
              </a:pPr>
              <a:t>31</a:t>
            </a:fld>
            <a:endParaRPr lang="it-IT" sz="1200"/>
          </a:p>
        </p:txBody>
      </p:sp>
      <p:sp>
        <p:nvSpPr>
          <p:cNvPr id="153603" name="Rectangle 2"/>
          <p:cNvSpPr>
            <a:spLocks noGrp="1" noRot="1" noChangeAspect="1" noChangeArrowheads="1" noTextEdit="1"/>
          </p:cNvSpPr>
          <p:nvPr>
            <p:ph type="sldImg"/>
          </p:nvPr>
        </p:nvSpPr>
        <p:spPr>
          <a:xfrm>
            <a:off x="1144588" y="685800"/>
            <a:ext cx="4570412" cy="3427413"/>
          </a:xfrm>
          <a:ln/>
        </p:spPr>
      </p:sp>
      <p:sp>
        <p:nvSpPr>
          <p:cNvPr id="1536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692243C2-1F11-4F06-9449-7BFB3EBD2AC3}" type="slidenum">
              <a:rPr lang="it-IT" sz="1200"/>
              <a:pPr algn="r" eaLnBrk="1" hangingPunct="1">
                <a:lnSpc>
                  <a:spcPct val="100000"/>
                </a:lnSpc>
                <a:spcBef>
                  <a:spcPct val="0"/>
                </a:spcBef>
              </a:pPr>
              <a:t>32</a:t>
            </a:fld>
            <a:endParaRPr lang="it-IT" sz="1200"/>
          </a:p>
        </p:txBody>
      </p:sp>
      <p:sp>
        <p:nvSpPr>
          <p:cNvPr id="154627" name="Rectangle 2"/>
          <p:cNvSpPr>
            <a:spLocks noGrp="1" noRot="1" noChangeAspect="1" noChangeArrowheads="1" noTextEdit="1"/>
          </p:cNvSpPr>
          <p:nvPr>
            <p:ph type="sldImg"/>
          </p:nvPr>
        </p:nvSpPr>
        <p:spPr>
          <a:xfrm>
            <a:off x="1144588" y="685800"/>
            <a:ext cx="4570412" cy="3427413"/>
          </a:xfrm>
          <a:ln/>
        </p:spPr>
      </p:sp>
      <p:sp>
        <p:nvSpPr>
          <p:cNvPr id="1546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B0DB03F5-914C-4B96-BAB5-30AE227EF74B}" type="slidenum">
              <a:rPr lang="it-IT" sz="1200"/>
              <a:pPr algn="r" eaLnBrk="1" hangingPunct="1">
                <a:lnSpc>
                  <a:spcPct val="100000"/>
                </a:lnSpc>
                <a:spcBef>
                  <a:spcPct val="0"/>
                </a:spcBef>
              </a:pPr>
              <a:t>33</a:t>
            </a:fld>
            <a:endParaRPr lang="it-IT" sz="1200"/>
          </a:p>
        </p:txBody>
      </p:sp>
      <p:sp>
        <p:nvSpPr>
          <p:cNvPr id="155651" name="Rectangle 2"/>
          <p:cNvSpPr>
            <a:spLocks noGrp="1" noRot="1" noChangeAspect="1" noChangeArrowheads="1" noTextEdit="1"/>
          </p:cNvSpPr>
          <p:nvPr>
            <p:ph type="sldImg"/>
          </p:nvPr>
        </p:nvSpPr>
        <p:spPr>
          <a:xfrm>
            <a:off x="1144588" y="685800"/>
            <a:ext cx="4570412" cy="3427413"/>
          </a:xfrm>
          <a:ln/>
        </p:spPr>
      </p:sp>
      <p:sp>
        <p:nvSpPr>
          <p:cNvPr id="155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B0DB03F5-914C-4B96-BAB5-30AE227EF74B}" type="slidenum">
              <a:rPr lang="it-IT" sz="1200"/>
              <a:pPr algn="r" eaLnBrk="1" hangingPunct="1">
                <a:lnSpc>
                  <a:spcPct val="100000"/>
                </a:lnSpc>
                <a:spcBef>
                  <a:spcPct val="0"/>
                </a:spcBef>
              </a:pPr>
              <a:t>34</a:t>
            </a:fld>
            <a:endParaRPr lang="it-IT" sz="1200"/>
          </a:p>
        </p:txBody>
      </p:sp>
      <p:sp>
        <p:nvSpPr>
          <p:cNvPr id="155651" name="Rectangle 2"/>
          <p:cNvSpPr>
            <a:spLocks noGrp="1" noRot="1" noChangeAspect="1" noChangeArrowheads="1" noTextEdit="1"/>
          </p:cNvSpPr>
          <p:nvPr>
            <p:ph type="sldImg"/>
          </p:nvPr>
        </p:nvSpPr>
        <p:spPr>
          <a:xfrm>
            <a:off x="1144588" y="685800"/>
            <a:ext cx="4570412" cy="3427413"/>
          </a:xfrm>
          <a:ln/>
        </p:spPr>
      </p:sp>
      <p:sp>
        <p:nvSpPr>
          <p:cNvPr id="155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1ACB4799-C48A-4AA1-946A-D8B9F647546B}" type="slidenum">
              <a:rPr lang="it-IT" sz="1200"/>
              <a:pPr algn="r" eaLnBrk="1" hangingPunct="1">
                <a:lnSpc>
                  <a:spcPct val="100000"/>
                </a:lnSpc>
                <a:spcBef>
                  <a:spcPct val="0"/>
                </a:spcBef>
              </a:pPr>
              <a:t>35</a:t>
            </a:fld>
            <a:endParaRPr lang="it-IT" sz="1200"/>
          </a:p>
        </p:txBody>
      </p:sp>
      <p:sp>
        <p:nvSpPr>
          <p:cNvPr id="123907" name="Rectangle 2"/>
          <p:cNvSpPr>
            <a:spLocks noGrp="1" noRot="1" noChangeAspect="1" noChangeArrowheads="1" noTextEdit="1"/>
          </p:cNvSpPr>
          <p:nvPr>
            <p:ph type="sldImg"/>
          </p:nvPr>
        </p:nvSpPr>
        <p:spPr>
          <a:xfrm>
            <a:off x="1144588" y="685800"/>
            <a:ext cx="4570412" cy="342741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702E267C-E70D-4739-8572-26A7C002888E}" type="slidenum">
              <a:rPr lang="it-IT" sz="1200"/>
              <a:pPr algn="r" eaLnBrk="1" hangingPunct="1">
                <a:lnSpc>
                  <a:spcPct val="100000"/>
                </a:lnSpc>
                <a:spcBef>
                  <a:spcPct val="0"/>
                </a:spcBef>
              </a:pPr>
              <a:t>36</a:t>
            </a:fld>
            <a:endParaRPr lang="it-IT" sz="1200"/>
          </a:p>
        </p:txBody>
      </p:sp>
      <p:sp>
        <p:nvSpPr>
          <p:cNvPr id="163843" name="Rectangle 2"/>
          <p:cNvSpPr>
            <a:spLocks noGrp="1" noRot="1" noChangeAspect="1" noChangeArrowheads="1" noTextEdit="1"/>
          </p:cNvSpPr>
          <p:nvPr>
            <p:ph type="sldImg"/>
          </p:nvPr>
        </p:nvSpPr>
        <p:spPr>
          <a:xfrm>
            <a:off x="1144588" y="685800"/>
            <a:ext cx="4570412" cy="3427413"/>
          </a:xfrm>
          <a:ln/>
        </p:spPr>
      </p:sp>
      <p:sp>
        <p:nvSpPr>
          <p:cNvPr id="1638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BC702CB5-1C65-496B-A722-428D94B69552}" type="slidenum">
              <a:rPr lang="it-IT" sz="1200"/>
              <a:pPr algn="r" eaLnBrk="1" hangingPunct="1">
                <a:lnSpc>
                  <a:spcPct val="100000"/>
                </a:lnSpc>
                <a:spcBef>
                  <a:spcPct val="0"/>
                </a:spcBef>
              </a:pPr>
              <a:t>37</a:t>
            </a:fld>
            <a:endParaRPr lang="it-IT" sz="1200"/>
          </a:p>
        </p:txBody>
      </p:sp>
      <p:sp>
        <p:nvSpPr>
          <p:cNvPr id="164867" name="Rectangle 2"/>
          <p:cNvSpPr>
            <a:spLocks noGrp="1" noRot="1" noChangeAspect="1" noChangeArrowheads="1" noTextEdit="1"/>
          </p:cNvSpPr>
          <p:nvPr>
            <p:ph type="sldImg"/>
          </p:nvPr>
        </p:nvSpPr>
        <p:spPr>
          <a:xfrm>
            <a:off x="1144588" y="685800"/>
            <a:ext cx="4570412" cy="3427413"/>
          </a:xfrm>
          <a:ln/>
        </p:spPr>
      </p:sp>
      <p:sp>
        <p:nvSpPr>
          <p:cNvPr id="1648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B91125FE-F757-4CF1-A8DB-1C16229CE029}" type="slidenum">
              <a:rPr lang="it-IT" sz="1200"/>
              <a:pPr algn="r" eaLnBrk="1" hangingPunct="1">
                <a:lnSpc>
                  <a:spcPct val="100000"/>
                </a:lnSpc>
                <a:spcBef>
                  <a:spcPct val="0"/>
                </a:spcBef>
              </a:pPr>
              <a:t>38</a:t>
            </a:fld>
            <a:endParaRPr lang="it-IT" sz="1200"/>
          </a:p>
        </p:txBody>
      </p:sp>
      <p:sp>
        <p:nvSpPr>
          <p:cNvPr id="169987" name="Rectangle 2"/>
          <p:cNvSpPr>
            <a:spLocks noGrp="1" noRot="1" noChangeAspect="1" noChangeArrowheads="1" noTextEdit="1"/>
          </p:cNvSpPr>
          <p:nvPr>
            <p:ph type="sldImg"/>
          </p:nvPr>
        </p:nvSpPr>
        <p:spPr>
          <a:xfrm>
            <a:off x="1144588" y="685800"/>
            <a:ext cx="4570412" cy="3427413"/>
          </a:xfrm>
          <a:ln/>
        </p:spPr>
      </p:sp>
      <p:sp>
        <p:nvSpPr>
          <p:cNvPr id="1699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1ACB4799-C48A-4AA1-946A-D8B9F647546B}" type="slidenum">
              <a:rPr lang="it-IT" sz="1200"/>
              <a:pPr algn="r" eaLnBrk="1" hangingPunct="1">
                <a:lnSpc>
                  <a:spcPct val="100000"/>
                </a:lnSpc>
                <a:spcBef>
                  <a:spcPct val="0"/>
                </a:spcBef>
              </a:pPr>
              <a:t>39</a:t>
            </a:fld>
            <a:endParaRPr lang="it-IT" sz="1200"/>
          </a:p>
        </p:txBody>
      </p:sp>
      <p:sp>
        <p:nvSpPr>
          <p:cNvPr id="123907" name="Rectangle 2"/>
          <p:cNvSpPr>
            <a:spLocks noGrp="1" noRot="1" noChangeAspect="1" noChangeArrowheads="1" noTextEdit="1"/>
          </p:cNvSpPr>
          <p:nvPr>
            <p:ph type="sldImg"/>
          </p:nvPr>
        </p:nvSpPr>
        <p:spPr>
          <a:xfrm>
            <a:off x="1144588" y="685800"/>
            <a:ext cx="4570412" cy="342741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BA80448A-0790-46DE-964A-B6902C3962C7}" type="slidenum">
              <a:rPr lang="it-IT" sz="1200"/>
              <a:pPr algn="r" eaLnBrk="1" hangingPunct="1">
                <a:lnSpc>
                  <a:spcPct val="100000"/>
                </a:lnSpc>
                <a:spcBef>
                  <a:spcPct val="0"/>
                </a:spcBef>
              </a:pPr>
              <a:t>4</a:t>
            </a:fld>
            <a:endParaRPr lang="it-IT" sz="1200"/>
          </a:p>
        </p:txBody>
      </p:sp>
      <p:sp>
        <p:nvSpPr>
          <p:cNvPr id="118787" name="Rectangle 2"/>
          <p:cNvSpPr>
            <a:spLocks noGrp="1" noRot="1" noChangeAspect="1" noChangeArrowheads="1" noTextEdit="1"/>
          </p:cNvSpPr>
          <p:nvPr>
            <p:ph type="sldImg"/>
          </p:nvPr>
        </p:nvSpPr>
        <p:spPr>
          <a:xfrm>
            <a:off x="1144588" y="685800"/>
            <a:ext cx="4570412" cy="3427413"/>
          </a:xfrm>
          <a:ln/>
        </p:spPr>
      </p:sp>
      <p:sp>
        <p:nvSpPr>
          <p:cNvPr id="1187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D474B21D-D573-4ECC-8B1F-312749D3E3FD}" type="slidenum">
              <a:rPr lang="it-IT" sz="1200"/>
              <a:pPr algn="r" eaLnBrk="1" hangingPunct="1">
                <a:lnSpc>
                  <a:spcPct val="100000"/>
                </a:lnSpc>
                <a:spcBef>
                  <a:spcPct val="0"/>
                </a:spcBef>
              </a:pPr>
              <a:t>40</a:t>
            </a:fld>
            <a:endParaRPr lang="it-IT" sz="1200"/>
          </a:p>
        </p:txBody>
      </p:sp>
      <p:sp>
        <p:nvSpPr>
          <p:cNvPr id="177155" name="Rectangle 2"/>
          <p:cNvSpPr>
            <a:spLocks noGrp="1" noRot="1" noChangeAspect="1" noChangeArrowheads="1" noTextEdit="1"/>
          </p:cNvSpPr>
          <p:nvPr>
            <p:ph type="sldImg"/>
          </p:nvPr>
        </p:nvSpPr>
        <p:spPr>
          <a:xfrm>
            <a:off x="1144588" y="685800"/>
            <a:ext cx="4570412" cy="3427413"/>
          </a:xfrm>
          <a:ln/>
        </p:spPr>
      </p:sp>
      <p:sp>
        <p:nvSpPr>
          <p:cNvPr id="177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D474B21D-D573-4ECC-8B1F-312749D3E3FD}" type="slidenum">
              <a:rPr lang="it-IT" sz="1200"/>
              <a:pPr algn="r" eaLnBrk="1" hangingPunct="1">
                <a:lnSpc>
                  <a:spcPct val="100000"/>
                </a:lnSpc>
                <a:spcBef>
                  <a:spcPct val="0"/>
                </a:spcBef>
              </a:pPr>
              <a:t>41</a:t>
            </a:fld>
            <a:endParaRPr lang="it-IT" sz="1200"/>
          </a:p>
        </p:txBody>
      </p:sp>
      <p:sp>
        <p:nvSpPr>
          <p:cNvPr id="177155" name="Rectangle 2"/>
          <p:cNvSpPr>
            <a:spLocks noGrp="1" noRot="1" noChangeAspect="1" noChangeArrowheads="1" noTextEdit="1"/>
          </p:cNvSpPr>
          <p:nvPr>
            <p:ph type="sldImg"/>
          </p:nvPr>
        </p:nvSpPr>
        <p:spPr>
          <a:xfrm>
            <a:off x="1144588" y="685800"/>
            <a:ext cx="4570412" cy="3427413"/>
          </a:xfrm>
          <a:ln/>
        </p:spPr>
      </p:sp>
      <p:sp>
        <p:nvSpPr>
          <p:cNvPr id="177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D474B21D-D573-4ECC-8B1F-312749D3E3FD}" type="slidenum">
              <a:rPr lang="it-IT" sz="1200"/>
              <a:pPr algn="r" eaLnBrk="1" hangingPunct="1">
                <a:lnSpc>
                  <a:spcPct val="100000"/>
                </a:lnSpc>
                <a:spcBef>
                  <a:spcPct val="0"/>
                </a:spcBef>
              </a:pPr>
              <a:t>42</a:t>
            </a:fld>
            <a:endParaRPr lang="it-IT" sz="1200"/>
          </a:p>
        </p:txBody>
      </p:sp>
      <p:sp>
        <p:nvSpPr>
          <p:cNvPr id="177155" name="Rectangle 2"/>
          <p:cNvSpPr>
            <a:spLocks noGrp="1" noRot="1" noChangeAspect="1" noChangeArrowheads="1" noTextEdit="1"/>
          </p:cNvSpPr>
          <p:nvPr>
            <p:ph type="sldImg"/>
          </p:nvPr>
        </p:nvSpPr>
        <p:spPr>
          <a:xfrm>
            <a:off x="1144588" y="685800"/>
            <a:ext cx="4570412" cy="3427413"/>
          </a:xfrm>
          <a:ln/>
        </p:spPr>
      </p:sp>
      <p:sp>
        <p:nvSpPr>
          <p:cNvPr id="177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D474B21D-D573-4ECC-8B1F-312749D3E3FD}" type="slidenum">
              <a:rPr lang="it-IT" sz="1200"/>
              <a:pPr algn="r" eaLnBrk="1" hangingPunct="1">
                <a:lnSpc>
                  <a:spcPct val="100000"/>
                </a:lnSpc>
                <a:spcBef>
                  <a:spcPct val="0"/>
                </a:spcBef>
              </a:pPr>
              <a:t>43</a:t>
            </a:fld>
            <a:endParaRPr lang="it-IT" sz="1200"/>
          </a:p>
        </p:txBody>
      </p:sp>
      <p:sp>
        <p:nvSpPr>
          <p:cNvPr id="177155" name="Rectangle 2"/>
          <p:cNvSpPr>
            <a:spLocks noGrp="1" noRot="1" noChangeAspect="1" noChangeArrowheads="1" noTextEdit="1"/>
          </p:cNvSpPr>
          <p:nvPr>
            <p:ph type="sldImg"/>
          </p:nvPr>
        </p:nvSpPr>
        <p:spPr>
          <a:xfrm>
            <a:off x="1144588" y="685800"/>
            <a:ext cx="4570412" cy="3427413"/>
          </a:xfrm>
          <a:ln/>
        </p:spPr>
      </p:sp>
      <p:sp>
        <p:nvSpPr>
          <p:cNvPr id="177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D474B21D-D573-4ECC-8B1F-312749D3E3FD}" type="slidenum">
              <a:rPr lang="it-IT" sz="1200"/>
              <a:pPr algn="r" eaLnBrk="1" hangingPunct="1">
                <a:lnSpc>
                  <a:spcPct val="100000"/>
                </a:lnSpc>
                <a:spcBef>
                  <a:spcPct val="0"/>
                </a:spcBef>
              </a:pPr>
              <a:t>44</a:t>
            </a:fld>
            <a:endParaRPr lang="it-IT" sz="1200"/>
          </a:p>
        </p:txBody>
      </p:sp>
      <p:sp>
        <p:nvSpPr>
          <p:cNvPr id="177155" name="Rectangle 2"/>
          <p:cNvSpPr>
            <a:spLocks noGrp="1" noRot="1" noChangeAspect="1" noChangeArrowheads="1" noTextEdit="1"/>
          </p:cNvSpPr>
          <p:nvPr>
            <p:ph type="sldImg"/>
          </p:nvPr>
        </p:nvSpPr>
        <p:spPr>
          <a:xfrm>
            <a:off x="1144588" y="685800"/>
            <a:ext cx="4570412" cy="3427413"/>
          </a:xfrm>
          <a:ln/>
        </p:spPr>
      </p:sp>
      <p:sp>
        <p:nvSpPr>
          <p:cNvPr id="177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D474B21D-D573-4ECC-8B1F-312749D3E3FD}" type="slidenum">
              <a:rPr lang="it-IT" sz="1200"/>
              <a:pPr algn="r" eaLnBrk="1" hangingPunct="1">
                <a:lnSpc>
                  <a:spcPct val="100000"/>
                </a:lnSpc>
                <a:spcBef>
                  <a:spcPct val="0"/>
                </a:spcBef>
              </a:pPr>
              <a:t>45</a:t>
            </a:fld>
            <a:endParaRPr lang="it-IT" sz="1200"/>
          </a:p>
        </p:txBody>
      </p:sp>
      <p:sp>
        <p:nvSpPr>
          <p:cNvPr id="177155" name="Rectangle 2"/>
          <p:cNvSpPr>
            <a:spLocks noGrp="1" noRot="1" noChangeAspect="1" noChangeArrowheads="1" noTextEdit="1"/>
          </p:cNvSpPr>
          <p:nvPr>
            <p:ph type="sldImg"/>
          </p:nvPr>
        </p:nvSpPr>
        <p:spPr>
          <a:xfrm>
            <a:off x="1144588" y="685800"/>
            <a:ext cx="4570412" cy="3427413"/>
          </a:xfrm>
          <a:ln/>
        </p:spPr>
      </p:sp>
      <p:sp>
        <p:nvSpPr>
          <p:cNvPr id="177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1ACB4799-C48A-4AA1-946A-D8B9F647546B}" type="slidenum">
              <a:rPr lang="it-IT" sz="1200"/>
              <a:pPr algn="r" eaLnBrk="1" hangingPunct="1">
                <a:lnSpc>
                  <a:spcPct val="100000"/>
                </a:lnSpc>
                <a:spcBef>
                  <a:spcPct val="0"/>
                </a:spcBef>
              </a:pPr>
              <a:t>46</a:t>
            </a:fld>
            <a:endParaRPr lang="it-IT" sz="1200"/>
          </a:p>
        </p:txBody>
      </p:sp>
      <p:sp>
        <p:nvSpPr>
          <p:cNvPr id="123907" name="Rectangle 2"/>
          <p:cNvSpPr>
            <a:spLocks noGrp="1" noRot="1" noChangeAspect="1" noChangeArrowheads="1" noTextEdit="1"/>
          </p:cNvSpPr>
          <p:nvPr>
            <p:ph type="sldImg"/>
          </p:nvPr>
        </p:nvSpPr>
        <p:spPr>
          <a:xfrm>
            <a:off x="1144588" y="685800"/>
            <a:ext cx="4570412" cy="3427413"/>
          </a:xfrm>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D474B21D-D573-4ECC-8B1F-312749D3E3FD}" type="slidenum">
              <a:rPr lang="it-IT" sz="1200"/>
              <a:pPr algn="r" eaLnBrk="1" hangingPunct="1">
                <a:lnSpc>
                  <a:spcPct val="100000"/>
                </a:lnSpc>
                <a:spcBef>
                  <a:spcPct val="0"/>
                </a:spcBef>
              </a:pPr>
              <a:t>47</a:t>
            </a:fld>
            <a:endParaRPr lang="it-IT" sz="1200"/>
          </a:p>
        </p:txBody>
      </p:sp>
      <p:sp>
        <p:nvSpPr>
          <p:cNvPr id="177155" name="Rectangle 2"/>
          <p:cNvSpPr>
            <a:spLocks noGrp="1" noRot="1" noChangeAspect="1" noChangeArrowheads="1" noTextEdit="1"/>
          </p:cNvSpPr>
          <p:nvPr>
            <p:ph type="sldImg"/>
          </p:nvPr>
        </p:nvSpPr>
        <p:spPr>
          <a:xfrm>
            <a:off x="1144588" y="685800"/>
            <a:ext cx="4570412" cy="3427413"/>
          </a:xfrm>
          <a:ln/>
        </p:spPr>
      </p:sp>
      <p:sp>
        <p:nvSpPr>
          <p:cNvPr id="177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D474B21D-D573-4ECC-8B1F-312749D3E3FD}" type="slidenum">
              <a:rPr lang="it-IT" sz="1200"/>
              <a:pPr algn="r" eaLnBrk="1" hangingPunct="1">
                <a:lnSpc>
                  <a:spcPct val="100000"/>
                </a:lnSpc>
                <a:spcBef>
                  <a:spcPct val="0"/>
                </a:spcBef>
              </a:pPr>
              <a:t>48</a:t>
            </a:fld>
            <a:endParaRPr lang="it-IT" sz="1200"/>
          </a:p>
        </p:txBody>
      </p:sp>
      <p:sp>
        <p:nvSpPr>
          <p:cNvPr id="177155" name="Rectangle 2"/>
          <p:cNvSpPr>
            <a:spLocks noGrp="1" noRot="1" noChangeAspect="1" noChangeArrowheads="1" noTextEdit="1"/>
          </p:cNvSpPr>
          <p:nvPr>
            <p:ph type="sldImg"/>
          </p:nvPr>
        </p:nvSpPr>
        <p:spPr>
          <a:xfrm>
            <a:off x="1144588" y="685800"/>
            <a:ext cx="4570412" cy="3427413"/>
          </a:xfrm>
          <a:ln/>
        </p:spPr>
      </p:sp>
      <p:sp>
        <p:nvSpPr>
          <p:cNvPr id="177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D474B21D-D573-4ECC-8B1F-312749D3E3FD}" type="slidenum">
              <a:rPr lang="it-IT" sz="1200"/>
              <a:pPr algn="r" eaLnBrk="1" hangingPunct="1">
                <a:lnSpc>
                  <a:spcPct val="100000"/>
                </a:lnSpc>
                <a:spcBef>
                  <a:spcPct val="0"/>
                </a:spcBef>
              </a:pPr>
              <a:t>49</a:t>
            </a:fld>
            <a:endParaRPr lang="it-IT" sz="1200"/>
          </a:p>
        </p:txBody>
      </p:sp>
      <p:sp>
        <p:nvSpPr>
          <p:cNvPr id="177155" name="Rectangle 2"/>
          <p:cNvSpPr>
            <a:spLocks noGrp="1" noRot="1" noChangeAspect="1" noChangeArrowheads="1" noTextEdit="1"/>
          </p:cNvSpPr>
          <p:nvPr>
            <p:ph type="sldImg"/>
          </p:nvPr>
        </p:nvSpPr>
        <p:spPr>
          <a:xfrm>
            <a:off x="1144588" y="685800"/>
            <a:ext cx="4570412" cy="3427413"/>
          </a:xfrm>
          <a:ln/>
        </p:spPr>
      </p:sp>
      <p:sp>
        <p:nvSpPr>
          <p:cNvPr id="177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39F71443-1383-4EB1-A6BD-CB714ECC36F1}" type="slidenum">
              <a:rPr lang="it-IT" sz="1200"/>
              <a:pPr algn="r" eaLnBrk="1" hangingPunct="1">
                <a:lnSpc>
                  <a:spcPct val="100000"/>
                </a:lnSpc>
                <a:spcBef>
                  <a:spcPct val="0"/>
                </a:spcBef>
              </a:pPr>
              <a:t>5</a:t>
            </a:fld>
            <a:endParaRPr lang="it-IT" sz="1200"/>
          </a:p>
        </p:txBody>
      </p:sp>
      <p:sp>
        <p:nvSpPr>
          <p:cNvPr id="119811" name="Rectangle 2"/>
          <p:cNvSpPr>
            <a:spLocks noGrp="1" noRot="1" noChangeAspect="1" noChangeArrowheads="1" noTextEdit="1"/>
          </p:cNvSpPr>
          <p:nvPr>
            <p:ph type="sldImg"/>
          </p:nvPr>
        </p:nvSpPr>
        <p:spPr>
          <a:xfrm>
            <a:off x="1144588" y="685800"/>
            <a:ext cx="4570412" cy="3427413"/>
          </a:xfrm>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D474B21D-D573-4ECC-8B1F-312749D3E3FD}" type="slidenum">
              <a:rPr lang="it-IT" sz="1200"/>
              <a:pPr algn="r" eaLnBrk="1" hangingPunct="1">
                <a:lnSpc>
                  <a:spcPct val="100000"/>
                </a:lnSpc>
                <a:spcBef>
                  <a:spcPct val="0"/>
                </a:spcBef>
              </a:pPr>
              <a:t>50</a:t>
            </a:fld>
            <a:endParaRPr lang="it-IT" sz="1200"/>
          </a:p>
        </p:txBody>
      </p:sp>
      <p:sp>
        <p:nvSpPr>
          <p:cNvPr id="177155" name="Rectangle 2"/>
          <p:cNvSpPr>
            <a:spLocks noGrp="1" noRot="1" noChangeAspect="1" noChangeArrowheads="1" noTextEdit="1"/>
          </p:cNvSpPr>
          <p:nvPr>
            <p:ph type="sldImg"/>
          </p:nvPr>
        </p:nvSpPr>
        <p:spPr>
          <a:xfrm>
            <a:off x="1144588" y="685800"/>
            <a:ext cx="4570412" cy="3427413"/>
          </a:xfrm>
          <a:ln/>
        </p:spPr>
      </p:sp>
      <p:sp>
        <p:nvSpPr>
          <p:cNvPr id="177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373" tIns="44687" rIns="89373" bIns="44687"/>
          <a:lstStyle/>
          <a:p>
            <a:pPr eaLnBrk="1" hangingPunct="1"/>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DC2544A8-5327-49DC-9892-3497C77B688F}" type="slidenum">
              <a:rPr lang="it-IT" sz="1200"/>
              <a:pPr algn="r" eaLnBrk="1" hangingPunct="1">
                <a:lnSpc>
                  <a:spcPct val="100000"/>
                </a:lnSpc>
                <a:spcBef>
                  <a:spcPct val="0"/>
                </a:spcBef>
              </a:pPr>
              <a:t>6</a:t>
            </a:fld>
            <a:endParaRPr lang="it-IT" sz="1200"/>
          </a:p>
        </p:txBody>
      </p:sp>
      <p:sp>
        <p:nvSpPr>
          <p:cNvPr id="99331" name="Rectangle 2"/>
          <p:cNvSpPr>
            <a:spLocks noGrp="1" noRot="1" noChangeAspect="1" noChangeArrowheads="1" noTextEdit="1"/>
          </p:cNvSpPr>
          <p:nvPr>
            <p:ph type="sldImg"/>
          </p:nvPr>
        </p:nvSpPr>
        <p:spPr>
          <a:xfrm>
            <a:off x="1144588" y="685800"/>
            <a:ext cx="4570412" cy="3427413"/>
          </a:xfrm>
          <a:ln/>
        </p:spPr>
      </p:sp>
      <p:sp>
        <p:nvSpPr>
          <p:cNvPr id="993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34998DF8-1D68-4E79-A954-3E2686F89D61}" type="slidenum">
              <a:rPr lang="it-IT" sz="1200"/>
              <a:pPr algn="r" eaLnBrk="1" hangingPunct="1">
                <a:lnSpc>
                  <a:spcPct val="100000"/>
                </a:lnSpc>
                <a:spcBef>
                  <a:spcPct val="0"/>
                </a:spcBef>
              </a:pPr>
              <a:t>7</a:t>
            </a:fld>
            <a:endParaRPr lang="it-IT" sz="1200"/>
          </a:p>
        </p:txBody>
      </p:sp>
      <p:sp>
        <p:nvSpPr>
          <p:cNvPr id="101379" name="Rectangle 2"/>
          <p:cNvSpPr>
            <a:spLocks noGrp="1" noRot="1" noChangeAspect="1" noChangeArrowheads="1" noTextEdit="1"/>
          </p:cNvSpPr>
          <p:nvPr>
            <p:ph type="sldImg"/>
          </p:nvPr>
        </p:nvSpPr>
        <p:spPr>
          <a:xfrm>
            <a:off x="1144588" y="685800"/>
            <a:ext cx="4570412" cy="3427413"/>
          </a:xfrm>
          <a:ln/>
        </p:spPr>
      </p:sp>
      <p:sp>
        <p:nvSpPr>
          <p:cNvPr id="1013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3B7C00B0-74B1-47A4-9272-BE66DF3C24FB}" type="slidenum">
              <a:rPr lang="it-IT" sz="1200"/>
              <a:pPr algn="r" eaLnBrk="1" hangingPunct="1">
                <a:lnSpc>
                  <a:spcPct val="100000"/>
                </a:lnSpc>
                <a:spcBef>
                  <a:spcPct val="0"/>
                </a:spcBef>
              </a:pPr>
              <a:t>8</a:t>
            </a:fld>
            <a:endParaRPr lang="it-IT" sz="1200"/>
          </a:p>
        </p:txBody>
      </p:sp>
      <p:sp>
        <p:nvSpPr>
          <p:cNvPr id="102403" name="Rectangle 2"/>
          <p:cNvSpPr>
            <a:spLocks noGrp="1" noRot="1" noChangeAspect="1" noChangeArrowheads="1" noTextEdit="1"/>
          </p:cNvSpPr>
          <p:nvPr>
            <p:ph type="sldImg"/>
          </p:nvPr>
        </p:nvSpPr>
        <p:spPr>
          <a:xfrm>
            <a:off x="1144588" y="685800"/>
            <a:ext cx="4570412" cy="3427413"/>
          </a:xfrm>
          <a:ln/>
        </p:spPr>
      </p:sp>
      <p:sp>
        <p:nvSpPr>
          <p:cNvPr id="1024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lnSpc>
                <a:spcPct val="100000"/>
              </a:lnSpc>
              <a:spcBef>
                <a:spcPct val="0"/>
              </a:spcBef>
            </a:pPr>
            <a:fld id="{93CFFE1E-413C-4020-B46F-C18B31A037F0}" type="slidenum">
              <a:rPr lang="it-IT" sz="1200"/>
              <a:pPr algn="r" eaLnBrk="1" hangingPunct="1">
                <a:lnSpc>
                  <a:spcPct val="100000"/>
                </a:lnSpc>
                <a:spcBef>
                  <a:spcPct val="0"/>
                </a:spcBef>
              </a:pPr>
              <a:t>9</a:t>
            </a:fld>
            <a:endParaRPr lang="it-IT" sz="1200"/>
          </a:p>
        </p:txBody>
      </p:sp>
      <p:sp>
        <p:nvSpPr>
          <p:cNvPr id="103427" name="Rectangle 2"/>
          <p:cNvSpPr>
            <a:spLocks noGrp="1" noRot="1" noChangeAspect="1" noChangeArrowheads="1" noTextEdit="1"/>
          </p:cNvSpPr>
          <p:nvPr>
            <p:ph type="sldImg"/>
          </p:nvPr>
        </p:nvSpPr>
        <p:spPr>
          <a:xfrm>
            <a:off x="1144588" y="685800"/>
            <a:ext cx="4570412" cy="3427413"/>
          </a:xfrm>
          <a:ln/>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a:prstGeom prst="rect">
            <a:avLst/>
          </a:prstGeom>
        </p:spPr>
        <p:txBody>
          <a:bodyPr/>
          <a:lstStyle>
            <a:lvl1pPr>
              <a:defRPr/>
            </a:lvl1pPr>
          </a:lstStyle>
          <a:p>
            <a:r>
              <a:rPr lang="it-IT"/>
              <a:t>Fare clic per modificare lo stile del titolo</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it-IT"/>
              <a:t>Fare clic per modificare lo stile del sottotitolo dello schema</a:t>
            </a:r>
          </a:p>
        </p:txBody>
      </p:sp>
      <p:sp>
        <p:nvSpPr>
          <p:cNvPr id="4" name="Rectangle 4"/>
          <p:cNvSpPr>
            <a:spLocks noGrp="1" noChangeArrowheads="1"/>
          </p:cNvSpPr>
          <p:nvPr>
            <p:ph type="ftr" sz="quarter" idx="10"/>
          </p:nvPr>
        </p:nvSpPr>
        <p:spPr>
          <a:xfrm>
            <a:off x="3124200" y="6245225"/>
            <a:ext cx="2895600" cy="476250"/>
          </a:xfrm>
        </p:spPr>
        <p:txBody>
          <a:bodyPr/>
          <a:lstStyle>
            <a:lvl1pPr>
              <a:defRPr sz="1400" i="0"/>
            </a:lvl1pPr>
          </a:lstStyle>
          <a:p>
            <a:pPr>
              <a:defRPr/>
            </a:pPr>
            <a:endParaRPr lang="it-IT"/>
          </a:p>
        </p:txBody>
      </p:sp>
    </p:spTree>
    <p:extLst>
      <p:ext uri="{BB962C8B-B14F-4D97-AF65-F5344CB8AC3E}">
        <p14:creationId xmlns:p14="http://schemas.microsoft.com/office/powerpoint/2010/main" val="798573319"/>
      </p:ext>
    </p:extLst>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a:ln/>
        </p:spPr>
        <p:txBody>
          <a:bodyPr/>
          <a:lstStyle>
            <a:lvl1pPr>
              <a:defRPr/>
            </a:lvl1pPr>
          </a:lstStyle>
          <a:p>
            <a:pPr>
              <a:defRPr/>
            </a:pPr>
            <a:r>
              <a:rPr lang="en-US"/>
              <a:t>Reproduction, transfer, distribution of part or all of the contents in this document in any form without prior written permission of  CAEN S.p.A. is prohibited </a:t>
            </a:r>
          </a:p>
          <a:p>
            <a:pPr>
              <a:defRPr/>
            </a:pPr>
            <a:endParaRPr lang="it-IT"/>
          </a:p>
        </p:txBody>
      </p:sp>
    </p:spTree>
    <p:extLst>
      <p:ext uri="{BB962C8B-B14F-4D97-AF65-F5344CB8AC3E}">
        <p14:creationId xmlns:p14="http://schemas.microsoft.com/office/powerpoint/2010/main" val="2123694038"/>
      </p:ext>
    </p:extLst>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3" name="Segnaposto testo verticale 2"/>
          <p:cNvSpPr>
            <a:spLocks noGrp="1"/>
          </p:cNvSpPr>
          <p:nvPr>
            <p:ph type="body" orient="vert" idx="1"/>
          </p:nvPr>
        </p:nvSpPr>
        <p:spPr>
          <a:xfrm rot="16200000">
            <a:off x="1663699" y="-736603"/>
            <a:ext cx="5880101" cy="882650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ftr" sz="quarter" idx="10"/>
          </p:nvPr>
        </p:nvSpPr>
        <p:spPr>
          <a:ln/>
        </p:spPr>
        <p:txBody>
          <a:bodyPr/>
          <a:lstStyle>
            <a:lvl1pPr>
              <a:defRPr/>
            </a:lvl1pPr>
          </a:lstStyle>
          <a:p>
            <a:pPr>
              <a:defRPr/>
            </a:pPr>
            <a:r>
              <a:rPr lang="en-US"/>
              <a:t>Reproduction, transfer, distribution of part or all of the contents in this document in any form without prior written permission of  CAEN S.p.A. is prohibited </a:t>
            </a:r>
          </a:p>
          <a:p>
            <a:pPr>
              <a:defRPr/>
            </a:pPr>
            <a:endParaRPr lang="it-IT"/>
          </a:p>
        </p:txBody>
      </p:sp>
    </p:spTree>
    <p:extLst>
      <p:ext uri="{BB962C8B-B14F-4D97-AF65-F5344CB8AC3E}">
        <p14:creationId xmlns:p14="http://schemas.microsoft.com/office/powerpoint/2010/main" val="1451278902"/>
      </p:ext>
    </p:extLst>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Reproduction, transfer, distribution of part or all of the contents in this document in any form without prior written permission of  CAEN S.p.A. is prohibited </a:t>
            </a:r>
          </a:p>
          <a:p>
            <a:pPr>
              <a:defRPr/>
            </a:pPr>
            <a:endParaRPr lang="it-IT"/>
          </a:p>
        </p:txBody>
      </p:sp>
    </p:spTree>
    <p:extLst>
      <p:ext uri="{BB962C8B-B14F-4D97-AF65-F5344CB8AC3E}">
        <p14:creationId xmlns:p14="http://schemas.microsoft.com/office/powerpoint/2010/main" val="4145564920"/>
      </p:ext>
    </p:extLst>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contenuto e contenuto 2">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68313" y="1773238"/>
            <a:ext cx="4038600" cy="360045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59313" y="1773238"/>
            <a:ext cx="4038600" cy="17240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59313" y="3649663"/>
            <a:ext cx="4038600" cy="17240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5"/>
          <p:cNvSpPr>
            <a:spLocks noGrp="1" noChangeArrowheads="1"/>
          </p:cNvSpPr>
          <p:nvPr>
            <p:ph type="ftr" sz="quarter" idx="10"/>
          </p:nvPr>
        </p:nvSpPr>
        <p:spPr>
          <a:ln/>
        </p:spPr>
        <p:txBody>
          <a:bodyPr/>
          <a:lstStyle>
            <a:lvl1pPr>
              <a:defRPr/>
            </a:lvl1pPr>
          </a:lstStyle>
          <a:p>
            <a:pPr>
              <a:defRPr/>
            </a:pPr>
            <a:r>
              <a:rPr lang="en-US"/>
              <a:t>Reproduction, transfer, distribution of part or all of the contents in this document in any form without prior written permission of  CAEN S.p.A. is prohibited </a:t>
            </a:r>
          </a:p>
          <a:p>
            <a:pPr>
              <a:defRPr/>
            </a:pPr>
            <a:endParaRPr lang="it-IT"/>
          </a:p>
        </p:txBody>
      </p:sp>
    </p:spTree>
    <p:extLst>
      <p:ext uri="{BB962C8B-B14F-4D97-AF65-F5344CB8AC3E}">
        <p14:creationId xmlns:p14="http://schemas.microsoft.com/office/powerpoint/2010/main" val="2496953293"/>
      </p:ext>
    </p:extLst>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ttangolo 5"/>
          <p:cNvSpPr>
            <a:spLocks noChangeArrowheads="1"/>
          </p:cNvSpPr>
          <p:nvPr userDrawn="1"/>
        </p:nvSpPr>
        <p:spPr bwMode="auto">
          <a:xfrm>
            <a:off x="0" y="0"/>
            <a:ext cx="9144000" cy="619125"/>
          </a:xfrm>
          <a:prstGeom prst="rect">
            <a:avLst/>
          </a:prstGeom>
          <a:solidFill>
            <a:srgbClr val="B4DAD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buFontTx/>
              <a:buChar char="•"/>
            </a:pPr>
            <a:endParaRPr lang="it-IT" sz="2400"/>
          </a:p>
        </p:txBody>
      </p:sp>
      <p:pic>
        <p:nvPicPr>
          <p:cNvPr id="1027" name="Immagine 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4298950"/>
            <a:ext cx="91440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auto">
          <a:xfrm>
            <a:off x="174625" y="777875"/>
            <a:ext cx="8824913"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 name="Rectangle 5"/>
          <p:cNvSpPr>
            <a:spLocks noGrp="1" noChangeArrowheads="1"/>
          </p:cNvSpPr>
          <p:nvPr>
            <p:ph type="ftr" sz="quarter" idx="3"/>
          </p:nvPr>
        </p:nvSpPr>
        <p:spPr bwMode="auto">
          <a:xfrm>
            <a:off x="539750" y="6616700"/>
            <a:ext cx="8208963"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800" i="1"/>
            </a:lvl1pPr>
          </a:lstStyle>
          <a:p>
            <a:pPr>
              <a:defRPr/>
            </a:pPr>
            <a:r>
              <a:rPr lang="en-US"/>
              <a:t>Reproduction, transfer, distribution of part or all of the contents in this document in any form without prior written permission of  CAEN S.p.A. is prohibited </a:t>
            </a:r>
          </a:p>
          <a:p>
            <a:pPr>
              <a:defRPr/>
            </a:pPr>
            <a:endParaRPr lang="it-IT"/>
          </a:p>
        </p:txBody>
      </p:sp>
      <p:pic>
        <p:nvPicPr>
          <p:cNvPr id="1030" name="Picture 2" descr="Z:\Comunicazione\Immagini\LOGHI CAEN\CAEN Tools for Discovery\CAEN logo 2011.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3188" y="107950"/>
            <a:ext cx="15065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ttangolo 4"/>
          <p:cNvSpPr>
            <a:spLocks noChangeArrowheads="1"/>
          </p:cNvSpPr>
          <p:nvPr userDrawn="1"/>
        </p:nvSpPr>
        <p:spPr bwMode="auto">
          <a:xfrm>
            <a:off x="0" y="0"/>
            <a:ext cx="8572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a:buFontTx/>
              <a:buChar char="•"/>
            </a:pPr>
            <a:endParaRPr lang="it-IT" sz="2400"/>
          </a:p>
        </p:txBody>
      </p:sp>
    </p:spTree>
  </p:cSld>
  <p:clrMap bg1="lt1" tx1="dk1" bg2="lt2" tx2="dk2" accent1="accent1" accent2="accent2" accent3="accent3" accent4="accent4" accent5="accent5" accent6="accent6" hlink="hlink" folHlink="folHlink"/>
  <p:sldLayoutIdLst>
    <p:sldLayoutId id="2147483778" r:id="rId1"/>
    <p:sldLayoutId id="2147483774" r:id="rId2"/>
    <p:sldLayoutId id="2147483775" r:id="rId3"/>
    <p:sldLayoutId id="2147483776" r:id="rId4"/>
    <p:sldLayoutId id="2147483777" r:id="rId5"/>
  </p:sldLayoutIdLst>
  <p:transition>
    <p:split/>
  </p:transition>
  <p:timing>
    <p:tnLst>
      <p:par>
        <p:cTn id="1" dur="indefinite" restart="never" nodeType="tmRoot"/>
      </p:par>
    </p:tnLst>
  </p:timing>
  <p:hf sldNum="0" hdr="0" dt="0"/>
  <p:txStyles>
    <p:titleStyle>
      <a:lvl1pPr algn="r" rtl="0" eaLnBrk="0" fontAlgn="base" hangingPunct="0">
        <a:spcBef>
          <a:spcPct val="0"/>
        </a:spcBef>
        <a:spcAft>
          <a:spcPct val="0"/>
        </a:spcAft>
        <a:defRPr sz="2800" b="1">
          <a:solidFill>
            <a:schemeClr val="tx2"/>
          </a:solidFill>
          <a:latin typeface="Comic Sans MS" pitchFamily="66" charset="0"/>
          <a:ea typeface="+mj-ea"/>
          <a:cs typeface="+mj-cs"/>
        </a:defRPr>
      </a:lvl1pPr>
      <a:lvl2pPr algn="r" rtl="0" eaLnBrk="0" fontAlgn="base" hangingPunct="0">
        <a:spcBef>
          <a:spcPct val="0"/>
        </a:spcBef>
        <a:spcAft>
          <a:spcPct val="0"/>
        </a:spcAft>
        <a:defRPr sz="2800" b="1">
          <a:solidFill>
            <a:schemeClr val="tx2"/>
          </a:solidFill>
          <a:latin typeface="Comic Sans MS" pitchFamily="66" charset="0"/>
        </a:defRPr>
      </a:lvl2pPr>
      <a:lvl3pPr algn="r" rtl="0" eaLnBrk="0" fontAlgn="base" hangingPunct="0">
        <a:spcBef>
          <a:spcPct val="0"/>
        </a:spcBef>
        <a:spcAft>
          <a:spcPct val="0"/>
        </a:spcAft>
        <a:defRPr sz="2800" b="1">
          <a:solidFill>
            <a:schemeClr val="tx2"/>
          </a:solidFill>
          <a:latin typeface="Comic Sans MS" pitchFamily="66" charset="0"/>
        </a:defRPr>
      </a:lvl3pPr>
      <a:lvl4pPr algn="r" rtl="0" eaLnBrk="0" fontAlgn="base" hangingPunct="0">
        <a:spcBef>
          <a:spcPct val="0"/>
        </a:spcBef>
        <a:spcAft>
          <a:spcPct val="0"/>
        </a:spcAft>
        <a:defRPr sz="2800" b="1">
          <a:solidFill>
            <a:schemeClr val="tx2"/>
          </a:solidFill>
          <a:latin typeface="Comic Sans MS" pitchFamily="66" charset="0"/>
        </a:defRPr>
      </a:lvl4pPr>
      <a:lvl5pPr algn="r" rtl="0" eaLnBrk="0" fontAlgn="base" hangingPunct="0">
        <a:spcBef>
          <a:spcPct val="0"/>
        </a:spcBef>
        <a:spcAft>
          <a:spcPct val="0"/>
        </a:spcAft>
        <a:defRPr sz="2800" b="1">
          <a:solidFill>
            <a:schemeClr val="tx2"/>
          </a:solidFill>
          <a:latin typeface="Comic Sans MS" pitchFamily="66" charset="0"/>
        </a:defRPr>
      </a:lvl5pPr>
      <a:lvl6pPr marL="457200" algn="ctr" rtl="0" fontAlgn="base">
        <a:spcBef>
          <a:spcPct val="0"/>
        </a:spcBef>
        <a:spcAft>
          <a:spcPct val="0"/>
        </a:spcAft>
        <a:defRPr sz="3200" b="1">
          <a:solidFill>
            <a:schemeClr val="tx2"/>
          </a:solidFill>
          <a:latin typeface="Tahoma" pitchFamily="34" charset="0"/>
        </a:defRPr>
      </a:lvl6pPr>
      <a:lvl7pPr marL="914400" algn="ctr" rtl="0" fontAlgn="base">
        <a:spcBef>
          <a:spcPct val="0"/>
        </a:spcBef>
        <a:spcAft>
          <a:spcPct val="0"/>
        </a:spcAft>
        <a:defRPr sz="3200" b="1">
          <a:solidFill>
            <a:schemeClr val="tx2"/>
          </a:solidFill>
          <a:latin typeface="Tahoma" pitchFamily="34" charset="0"/>
        </a:defRPr>
      </a:lvl7pPr>
      <a:lvl8pPr marL="1371600" algn="ctr" rtl="0" fontAlgn="base">
        <a:spcBef>
          <a:spcPct val="0"/>
        </a:spcBef>
        <a:spcAft>
          <a:spcPct val="0"/>
        </a:spcAft>
        <a:defRPr sz="3200" b="1">
          <a:solidFill>
            <a:schemeClr val="tx2"/>
          </a:solidFill>
          <a:latin typeface="Tahoma" pitchFamily="34" charset="0"/>
        </a:defRPr>
      </a:lvl8pPr>
      <a:lvl9pPr marL="1828800" algn="ctr" rtl="0" fontAlgn="base">
        <a:spcBef>
          <a:spcPct val="0"/>
        </a:spcBef>
        <a:spcAft>
          <a:spcPct val="0"/>
        </a:spcAft>
        <a:defRPr sz="3200" b="1">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5.xml"/><Relationship Id="rId7" Type="http://schemas.openxmlformats.org/officeDocument/2006/relationships/image" Target="../media/image30.png"/><Relationship Id="rId12" Type="http://schemas.openxmlformats.org/officeDocument/2006/relationships/image" Target="../media/image27.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2.png"/><Relationship Id="rId11" Type="http://schemas.openxmlformats.org/officeDocument/2006/relationships/oleObject" Target="../embeddings/oleObject2.bin"/><Relationship Id="rId5" Type="http://schemas.openxmlformats.org/officeDocument/2006/relationships/image" Target="../media/image29.jpeg"/><Relationship Id="rId10"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16.xml"/><Relationship Id="rId7" Type="http://schemas.openxmlformats.org/officeDocument/2006/relationships/image" Target="../media/image27.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8.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7.xml"/><Relationship Id="rId7"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20.jpeg"/><Relationship Id="rId4" Type="http://schemas.openxmlformats.org/officeDocument/2006/relationships/image" Target="../media/image35.png"/><Relationship Id="rId9" Type="http://schemas.openxmlformats.org/officeDocument/2006/relationships/image" Target="../media/image27.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41.e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42.e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 Id="rId9" Type="http://schemas.openxmlformats.org/officeDocument/2006/relationships/image" Target="../media/image69.jpeg"/></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4298950"/>
            <a:ext cx="91440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7" name="Text Box 29"/>
          <p:cNvSpPr txBox="1">
            <a:spLocks noChangeArrowheads="1"/>
          </p:cNvSpPr>
          <p:nvPr/>
        </p:nvSpPr>
        <p:spPr bwMode="auto">
          <a:xfrm>
            <a:off x="371475" y="5019675"/>
            <a:ext cx="8229600" cy="1360488"/>
          </a:xfrm>
          <a:prstGeom prst="rect">
            <a:avLst/>
          </a:prstGeom>
          <a:noFill/>
          <a:ln>
            <a:noFill/>
          </a:ln>
          <a:effectLst/>
        </p:spPr>
        <p:txBody>
          <a:bodyPr>
            <a:spAutoFit/>
          </a:bodyPr>
          <a:lstStyle/>
          <a:p>
            <a:pPr algn="ctr">
              <a:lnSpc>
                <a:spcPct val="100000"/>
              </a:lnSpc>
              <a:spcBef>
                <a:spcPct val="0"/>
              </a:spcBef>
              <a:defRPr/>
            </a:pPr>
            <a:r>
              <a:rPr lang="it-IT" sz="3200" b="1" dirty="0" err="1">
                <a:solidFill>
                  <a:schemeClr val="accent5">
                    <a:lumMod val="25000"/>
                  </a:schemeClr>
                </a:solidFill>
                <a:latin typeface="Arial Black" pitchFamily="34" charset="0"/>
              </a:rPr>
              <a:t>Digitizers</a:t>
            </a:r>
            <a:r>
              <a:rPr lang="it-IT" sz="3200" b="1" dirty="0">
                <a:solidFill>
                  <a:schemeClr val="accent5">
                    <a:lumMod val="25000"/>
                  </a:schemeClr>
                </a:solidFill>
                <a:latin typeface="Arial Black" pitchFamily="34" charset="0"/>
              </a:rPr>
              <a:t> for </a:t>
            </a:r>
            <a:r>
              <a:rPr lang="it-IT" sz="3200" b="1" dirty="0" err="1">
                <a:solidFill>
                  <a:schemeClr val="accent5">
                    <a:lumMod val="25000"/>
                  </a:schemeClr>
                </a:solidFill>
                <a:latin typeface="Arial Black" pitchFamily="34" charset="0"/>
              </a:rPr>
              <a:t>Physics</a:t>
            </a:r>
            <a:r>
              <a:rPr lang="it-IT" sz="3200" b="1" dirty="0">
                <a:solidFill>
                  <a:schemeClr val="accent5">
                    <a:lumMod val="25000"/>
                  </a:schemeClr>
                </a:solidFill>
                <a:latin typeface="Arial Black" pitchFamily="34" charset="0"/>
              </a:rPr>
              <a:t> Applications</a:t>
            </a:r>
            <a:endParaRPr lang="it-IT" sz="2400" b="1" dirty="0">
              <a:solidFill>
                <a:schemeClr val="accent5">
                  <a:lumMod val="25000"/>
                </a:schemeClr>
              </a:solidFill>
              <a:latin typeface="Arial Black" pitchFamily="34" charset="0"/>
            </a:endParaRPr>
          </a:p>
          <a:p>
            <a:pPr algn="ctr">
              <a:lnSpc>
                <a:spcPct val="100000"/>
              </a:lnSpc>
              <a:spcBef>
                <a:spcPct val="40000"/>
              </a:spcBef>
              <a:defRPr/>
            </a:pPr>
            <a:r>
              <a:rPr lang="it-IT" sz="1800" dirty="0" smtClean="0">
                <a:solidFill>
                  <a:schemeClr val="accent5">
                    <a:lumMod val="25000"/>
                  </a:schemeClr>
                </a:solidFill>
                <a:latin typeface="Arial Black" pitchFamily="34" charset="0"/>
              </a:rPr>
              <a:t>RT2014 Nara – </a:t>
            </a:r>
            <a:r>
              <a:rPr lang="it-IT" sz="1800" dirty="0" err="1" smtClean="0">
                <a:solidFill>
                  <a:schemeClr val="accent5">
                    <a:lumMod val="25000"/>
                  </a:schemeClr>
                </a:solidFill>
                <a:latin typeface="Arial Black" pitchFamily="34" charset="0"/>
              </a:rPr>
              <a:t>May</a:t>
            </a:r>
            <a:r>
              <a:rPr lang="it-IT" sz="1800" dirty="0" smtClean="0">
                <a:solidFill>
                  <a:schemeClr val="accent5">
                    <a:lumMod val="25000"/>
                  </a:schemeClr>
                </a:solidFill>
                <a:latin typeface="Arial Black" pitchFamily="34" charset="0"/>
              </a:rPr>
              <a:t> 27th 2014</a:t>
            </a:r>
            <a:endParaRPr lang="it-IT" sz="1800" dirty="0">
              <a:solidFill>
                <a:schemeClr val="accent5">
                  <a:lumMod val="25000"/>
                </a:schemeClr>
              </a:solidFill>
              <a:latin typeface="Arial Black" pitchFamily="34" charset="0"/>
            </a:endParaRPr>
          </a:p>
          <a:p>
            <a:pPr algn="ctr">
              <a:lnSpc>
                <a:spcPct val="100000"/>
              </a:lnSpc>
              <a:spcBef>
                <a:spcPct val="40000"/>
              </a:spcBef>
              <a:defRPr/>
            </a:pPr>
            <a:r>
              <a:rPr lang="it-IT" sz="1800" dirty="0">
                <a:solidFill>
                  <a:schemeClr val="accent5">
                    <a:lumMod val="25000"/>
                  </a:schemeClr>
                </a:solidFill>
                <a:latin typeface="Arial Black" pitchFamily="34" charset="0"/>
              </a:rPr>
              <a:t>Carlo Tintori</a:t>
            </a:r>
            <a:endParaRPr lang="en-GB" sz="1800" dirty="0">
              <a:solidFill>
                <a:schemeClr val="accent5">
                  <a:lumMod val="25000"/>
                </a:schemeClr>
              </a:solidFill>
              <a:latin typeface="Arial Black" pitchFamily="34" charset="0"/>
            </a:endParaRPr>
          </a:p>
        </p:txBody>
      </p:sp>
      <p:pic>
        <p:nvPicPr>
          <p:cNvPr id="307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8245"/>
            <a:ext cx="9140825" cy="364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2" descr="Z:\Comunicazione\Immagini\LOGHI CAEN\CAEN Tools for Discovery\CAEN logo 20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38" y="249238"/>
            <a:ext cx="267811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2"/>
          <p:cNvGrpSpPr>
            <a:grpSpLocks noChangeAspect="1"/>
          </p:cNvGrpSpPr>
          <p:nvPr/>
        </p:nvGrpSpPr>
        <p:grpSpPr bwMode="auto">
          <a:xfrm>
            <a:off x="0" y="6156325"/>
            <a:ext cx="949325" cy="701675"/>
            <a:chOff x="115" y="799"/>
            <a:chExt cx="856" cy="633"/>
          </a:xfrm>
        </p:grpSpPr>
        <p:sp>
          <p:nvSpPr>
            <p:cNvPr id="3080" name="Text Box 13"/>
            <p:cNvSpPr txBox="1">
              <a:spLocks noChangeAspect="1" noChangeArrowheads="1"/>
            </p:cNvSpPr>
            <p:nvPr/>
          </p:nvSpPr>
          <p:spPr bwMode="auto">
            <a:xfrm>
              <a:off x="115" y="1183"/>
              <a:ext cx="85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a:lnSpc>
                  <a:spcPct val="100000"/>
                </a:lnSpc>
                <a:spcBef>
                  <a:spcPct val="0"/>
                </a:spcBef>
              </a:pPr>
              <a:r>
                <a:rPr lang="en-GB" sz="600" b="1"/>
                <a:t>ISO 9001:2008</a:t>
              </a:r>
            </a:p>
            <a:p>
              <a:pPr algn="ctr">
                <a:lnSpc>
                  <a:spcPct val="100000"/>
                </a:lnSpc>
                <a:spcBef>
                  <a:spcPct val="0"/>
                </a:spcBef>
              </a:pPr>
              <a:r>
                <a:rPr lang="en-GB" sz="600" b="1"/>
                <a:t>CERT. N. 9105.CAEN</a:t>
              </a:r>
              <a:endParaRPr lang="en-GB" sz="600" b="1">
                <a:latin typeface="Times New Roman" pitchFamily="18" charset="0"/>
              </a:endParaRPr>
            </a:p>
          </p:txBody>
        </p:sp>
        <p:grpSp>
          <p:nvGrpSpPr>
            <p:cNvPr id="3081" name="Group 14"/>
            <p:cNvGrpSpPr>
              <a:grpSpLocks noChangeAspect="1"/>
            </p:cNvGrpSpPr>
            <p:nvPr/>
          </p:nvGrpSpPr>
          <p:grpSpPr bwMode="auto">
            <a:xfrm>
              <a:off x="158" y="799"/>
              <a:ext cx="771" cy="408"/>
              <a:chOff x="793" y="754"/>
              <a:chExt cx="771" cy="408"/>
            </a:xfrm>
          </p:grpSpPr>
          <p:sp>
            <p:nvSpPr>
              <p:cNvPr id="3082" name="Rectangle 15"/>
              <p:cNvSpPr>
                <a:spLocks noChangeAspect="1" noChangeArrowheads="1"/>
              </p:cNvSpPr>
              <p:nvPr/>
            </p:nvSpPr>
            <p:spPr bwMode="auto">
              <a:xfrm>
                <a:off x="793" y="754"/>
                <a:ext cx="771" cy="4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FontTx/>
                  <a:buChar char="•"/>
                </a:pPr>
                <a:endParaRPr lang="it-IT" sz="2400"/>
              </a:p>
            </p:txBody>
          </p:sp>
          <p:grpSp>
            <p:nvGrpSpPr>
              <p:cNvPr id="3083" name="Group 16"/>
              <p:cNvGrpSpPr>
                <a:grpSpLocks noChangeAspect="1"/>
              </p:cNvGrpSpPr>
              <p:nvPr/>
            </p:nvGrpSpPr>
            <p:grpSpPr bwMode="auto">
              <a:xfrm>
                <a:off x="824" y="777"/>
                <a:ext cx="708" cy="362"/>
                <a:chOff x="2109" y="216"/>
                <a:chExt cx="708" cy="362"/>
              </a:xfrm>
            </p:grpSpPr>
            <p:pic>
              <p:nvPicPr>
                <p:cNvPr id="3084" name="Picture 17" descr="IQN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4" y="216"/>
                  <a:ext cx="363"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8" descr="LOGO CS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9" y="221"/>
                  <a:ext cx="351"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37000"/>
                <a:lumOff val="63000"/>
              </a:schemeClr>
            </a:gs>
            <a:gs pos="100000">
              <a:schemeClr val="accent1">
                <a:lumMod val="67000"/>
              </a:schemeClr>
            </a:gs>
          </a:gsLst>
          <a:lin ang="16200000" scaled="1"/>
        </a:gradFill>
        <a:effectLst/>
      </p:bgPr>
    </p:bg>
    <p:spTree>
      <p:nvGrpSpPr>
        <p:cNvPr id="1" name=""/>
        <p:cNvGrpSpPr/>
        <p:nvPr/>
      </p:nvGrpSpPr>
      <p:grpSpPr>
        <a:xfrm>
          <a:off x="0" y="0"/>
          <a:ext cx="0" cy="0"/>
          <a:chOff x="0" y="0"/>
          <a:chExt cx="0" cy="0"/>
        </a:xfrm>
      </p:grpSpPr>
      <p:sp>
        <p:nvSpPr>
          <p:cNvPr id="3481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4820" name="WordArt 5"/>
          <p:cNvSpPr>
            <a:spLocks noChangeArrowheads="1" noChangeShapeType="1" noTextEdit="1"/>
          </p:cNvSpPr>
          <p:nvPr/>
        </p:nvSpPr>
        <p:spPr bwMode="auto">
          <a:xfrm>
            <a:off x="779720" y="2966484"/>
            <a:ext cx="7708605" cy="767316"/>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rPr>
              <a:t>DIGITAL DETECTOR EMULATOR</a:t>
            </a:r>
            <a:endParaRPr lang="it-IT"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endParaRPr>
          </a:p>
        </p:txBody>
      </p:sp>
    </p:spTree>
    <p:extLst>
      <p:ext uri="{BB962C8B-B14F-4D97-AF65-F5344CB8AC3E}">
        <p14:creationId xmlns:p14="http://schemas.microsoft.com/office/powerpoint/2010/main" val="2642214276"/>
      </p:ext>
    </p:extLst>
  </p:cSld>
  <p:clrMapOvr>
    <a:overrideClrMapping bg1="lt1" tx1="dk1" bg2="lt2" tx2="dk2" accent1="accent1" accent2="accent2" accent3="accent3" accent4="accent4" accent5="accent5" accent6="accent6" hlink="hlink" folHlink="folHlink"/>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4819" name="Rectangle 2"/>
          <p:cNvSpPr>
            <a:spLocks noGrp="1" noChangeArrowheads="1"/>
          </p:cNvSpPr>
          <p:nvPr>
            <p:ph type="title" idx="4294967295"/>
          </p:nvPr>
        </p:nvSpPr>
        <p:spPr bwMode="auto">
          <a:xfrm>
            <a:off x="1676400" y="0"/>
            <a:ext cx="7467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What is a Digital Detector Emulator</a:t>
            </a:r>
          </a:p>
        </p:txBody>
      </p:sp>
      <p:pic>
        <p:nvPicPr>
          <p:cNvPr id="5" name="Picture 2"/>
          <p:cNvPicPr>
            <a:picLocks noChangeAspect="1" noChangeArrowheads="1"/>
          </p:cNvPicPr>
          <p:nvPr/>
        </p:nvPicPr>
        <p:blipFill>
          <a:blip r:embed="rId3" cstate="print"/>
          <a:srcRect t="35423"/>
          <a:stretch>
            <a:fillRect/>
          </a:stretch>
        </p:blipFill>
        <p:spPr bwMode="auto">
          <a:xfrm>
            <a:off x="846559" y="711108"/>
            <a:ext cx="7541865" cy="3150565"/>
          </a:xfrm>
          <a:prstGeom prst="rect">
            <a:avLst/>
          </a:prstGeom>
          <a:noFill/>
          <a:ln w="9525">
            <a:noFill/>
            <a:miter lim="800000"/>
            <a:headEnd/>
            <a:tailEnd/>
          </a:ln>
        </p:spPr>
      </p:pic>
      <p:sp>
        <p:nvSpPr>
          <p:cNvPr id="6" name="Segnaposto contenuto 2"/>
          <p:cNvSpPr txBox="1">
            <a:spLocks/>
          </p:cNvSpPr>
          <p:nvPr/>
        </p:nvSpPr>
        <p:spPr>
          <a:xfrm>
            <a:off x="251520" y="3915153"/>
            <a:ext cx="8640960" cy="2039079"/>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lnSpc>
                <a:spcPct val="100000"/>
              </a:lnSpc>
              <a:buFontTx/>
              <a:buNone/>
            </a:pPr>
            <a:r>
              <a:rPr lang="en-US" sz="28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NOT a pulse generator of recorded shapes</a:t>
            </a:r>
          </a:p>
          <a:p>
            <a:pPr marL="0" indent="0" algn="ctr">
              <a:lnSpc>
                <a:spcPct val="100000"/>
              </a:lnSpc>
              <a:spcBef>
                <a:spcPts val="600"/>
              </a:spcBef>
              <a:buFontTx/>
              <a:buNone/>
            </a:pPr>
            <a:r>
              <a:rPr lang="en-US" sz="28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BUT a synthesizer of true random pulses compliant to programmable statistics for amplitude, starting time and shape</a:t>
            </a:r>
            <a:endParaRPr lang="it-IT" sz="2800" b="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85084060"/>
      </p:ext>
    </p:extLst>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4819" name="Rectangle 2"/>
          <p:cNvSpPr>
            <a:spLocks noGrp="1" noChangeArrowheads="1"/>
          </p:cNvSpPr>
          <p:nvPr>
            <p:ph type="title" idx="4294967295"/>
          </p:nvPr>
        </p:nvSpPr>
        <p:spPr bwMode="auto">
          <a:xfrm>
            <a:off x="1676400" y="0"/>
            <a:ext cx="7467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DDE operating mode</a:t>
            </a:r>
          </a:p>
        </p:txBody>
      </p:sp>
      <p:pic>
        <p:nvPicPr>
          <p:cNvPr id="10" name="Picture 2"/>
          <p:cNvPicPr>
            <a:picLocks noChangeAspect="1" noChangeArrowheads="1"/>
          </p:cNvPicPr>
          <p:nvPr/>
        </p:nvPicPr>
        <p:blipFill rotWithShape="1">
          <a:blip r:embed="rId3" cstate="print"/>
          <a:srcRect l="4069" t="4771" r="10325"/>
          <a:stretch/>
        </p:blipFill>
        <p:spPr bwMode="auto">
          <a:xfrm>
            <a:off x="149671" y="745886"/>
            <a:ext cx="2478113" cy="1728192"/>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2558251" y="745886"/>
            <a:ext cx="2301781" cy="1584176"/>
          </a:xfrm>
          <a:prstGeom prst="rect">
            <a:avLst/>
          </a:prstGeom>
          <a:noFill/>
          <a:ln w="9525">
            <a:noFill/>
            <a:miter lim="800000"/>
            <a:headEnd/>
            <a:tailEnd/>
          </a:ln>
        </p:spPr>
      </p:pic>
      <p:pic>
        <p:nvPicPr>
          <p:cNvPr id="12" name="Picture 6"/>
          <p:cNvPicPr>
            <a:picLocks noChangeAspect="1" noChangeArrowheads="1"/>
          </p:cNvPicPr>
          <p:nvPr/>
        </p:nvPicPr>
        <p:blipFill>
          <a:blip r:embed="rId5" cstate="print"/>
          <a:srcRect/>
          <a:stretch>
            <a:fillRect/>
          </a:stretch>
        </p:blipFill>
        <p:spPr bwMode="auto">
          <a:xfrm>
            <a:off x="6948264" y="745886"/>
            <a:ext cx="2124744" cy="1584176"/>
          </a:xfrm>
          <a:prstGeom prst="rect">
            <a:avLst/>
          </a:prstGeom>
          <a:noFill/>
          <a:ln w="9525">
            <a:noFill/>
            <a:miter lim="800000"/>
            <a:headEnd/>
            <a:tailEnd/>
          </a:ln>
        </p:spPr>
      </p:pic>
      <p:pic>
        <p:nvPicPr>
          <p:cNvPr id="13" name="Picture 2"/>
          <p:cNvPicPr>
            <a:picLocks noChangeAspect="1" noChangeArrowheads="1"/>
          </p:cNvPicPr>
          <p:nvPr/>
        </p:nvPicPr>
        <p:blipFill rotWithShape="1">
          <a:blip r:embed="rId3" cstate="print"/>
          <a:srcRect l="5162" t="9212" r="10663" b="6708"/>
          <a:stretch/>
        </p:blipFill>
        <p:spPr bwMode="auto">
          <a:xfrm>
            <a:off x="6267767" y="4834459"/>
            <a:ext cx="2480946" cy="1511843"/>
          </a:xfrm>
          <a:prstGeom prst="rect">
            <a:avLst/>
          </a:prstGeom>
          <a:noFill/>
          <a:ln w="9525">
            <a:noFill/>
            <a:miter lim="800000"/>
            <a:headEnd/>
            <a:tailEnd/>
          </a:ln>
        </p:spPr>
      </p:pic>
      <p:sp>
        <p:nvSpPr>
          <p:cNvPr id="17" name="CasellaDiTesto 16"/>
          <p:cNvSpPr txBox="1"/>
          <p:nvPr/>
        </p:nvSpPr>
        <p:spPr>
          <a:xfrm>
            <a:off x="7073854" y="3140026"/>
            <a:ext cx="648072" cy="369332"/>
          </a:xfrm>
          <a:prstGeom prst="rect">
            <a:avLst/>
          </a:prstGeom>
          <a:noFill/>
        </p:spPr>
        <p:txBody>
          <a:bodyPr wrap="square" rtlCol="0">
            <a:spAutoFit/>
          </a:bodyPr>
          <a:lstStyle/>
          <a:p>
            <a:r>
              <a:rPr lang="it-IT" b="1" dirty="0" smtClean="0">
                <a:solidFill>
                  <a:srgbClr val="00B0F0"/>
                </a:solidFill>
                <a:latin typeface="+mj-lt"/>
              </a:rPr>
              <a:t>MCA</a:t>
            </a:r>
            <a:endParaRPr lang="en-US" b="1" dirty="0" smtClean="0">
              <a:solidFill>
                <a:srgbClr val="00B0F0"/>
              </a:solidFill>
              <a:latin typeface="+mj-lt"/>
            </a:endParaRPr>
          </a:p>
        </p:txBody>
      </p:sp>
      <p:sp>
        <p:nvSpPr>
          <p:cNvPr id="18" name="Freccia in giù 34"/>
          <p:cNvSpPr/>
          <p:nvPr/>
        </p:nvSpPr>
        <p:spPr bwMode="auto">
          <a:xfrm>
            <a:off x="4482414" y="2531006"/>
            <a:ext cx="475592" cy="792088"/>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0" name="CasellaDiTesto 19"/>
          <p:cNvSpPr txBox="1"/>
          <p:nvPr/>
        </p:nvSpPr>
        <p:spPr>
          <a:xfrm>
            <a:off x="646823" y="2330062"/>
            <a:ext cx="1595309" cy="227755"/>
          </a:xfrm>
          <a:prstGeom prst="rect">
            <a:avLst/>
          </a:prstGeom>
          <a:noFill/>
        </p:spPr>
        <p:txBody>
          <a:bodyPr wrap="none" rtlCol="0">
            <a:spAutoFit/>
          </a:bodyPr>
          <a:lstStyle/>
          <a:p>
            <a:r>
              <a:rPr lang="en-US" sz="1100" b="1" dirty="0" smtClean="0">
                <a:solidFill>
                  <a:srgbClr val="FF0000"/>
                </a:solidFill>
                <a:latin typeface="+mj-lt"/>
              </a:rPr>
              <a:t>ENERGY SPECTRUM</a:t>
            </a:r>
          </a:p>
        </p:txBody>
      </p:sp>
      <p:sp>
        <p:nvSpPr>
          <p:cNvPr id="21" name="CasellaDiTesto 20"/>
          <p:cNvSpPr txBox="1"/>
          <p:nvPr/>
        </p:nvSpPr>
        <p:spPr>
          <a:xfrm>
            <a:off x="2791004" y="2330062"/>
            <a:ext cx="1693092" cy="227755"/>
          </a:xfrm>
          <a:prstGeom prst="rect">
            <a:avLst/>
          </a:prstGeom>
          <a:noFill/>
        </p:spPr>
        <p:txBody>
          <a:bodyPr wrap="none" rtlCol="0">
            <a:spAutoFit/>
          </a:bodyPr>
          <a:lstStyle/>
          <a:p>
            <a:r>
              <a:rPr lang="en-US" sz="1100" b="1" dirty="0" smtClean="0">
                <a:solidFill>
                  <a:srgbClr val="FF0000"/>
                </a:solidFill>
                <a:latin typeface="+mj-lt"/>
              </a:rPr>
              <a:t>TIME DISTRIBUTION</a:t>
            </a:r>
          </a:p>
        </p:txBody>
      </p:sp>
      <p:sp>
        <p:nvSpPr>
          <p:cNvPr id="22" name="CasellaDiTesto 21"/>
          <p:cNvSpPr txBox="1"/>
          <p:nvPr/>
        </p:nvSpPr>
        <p:spPr>
          <a:xfrm>
            <a:off x="5236492" y="2330062"/>
            <a:ext cx="1152880" cy="227755"/>
          </a:xfrm>
          <a:prstGeom prst="rect">
            <a:avLst/>
          </a:prstGeom>
          <a:noFill/>
        </p:spPr>
        <p:txBody>
          <a:bodyPr wrap="none" rtlCol="0">
            <a:spAutoFit/>
          </a:bodyPr>
          <a:lstStyle/>
          <a:p>
            <a:r>
              <a:rPr lang="en-US" sz="1100" b="1" dirty="0" smtClean="0">
                <a:solidFill>
                  <a:srgbClr val="FF0000"/>
                </a:solidFill>
                <a:latin typeface="+mj-lt"/>
              </a:rPr>
              <a:t>PULSE SHAPE</a:t>
            </a:r>
          </a:p>
        </p:txBody>
      </p:sp>
      <p:sp>
        <p:nvSpPr>
          <p:cNvPr id="23" name="CasellaDiTesto 22"/>
          <p:cNvSpPr txBox="1"/>
          <p:nvPr/>
        </p:nvSpPr>
        <p:spPr>
          <a:xfrm>
            <a:off x="7104900" y="2330062"/>
            <a:ext cx="2048959" cy="227755"/>
          </a:xfrm>
          <a:prstGeom prst="rect">
            <a:avLst/>
          </a:prstGeom>
          <a:noFill/>
        </p:spPr>
        <p:txBody>
          <a:bodyPr wrap="none" rtlCol="0">
            <a:spAutoFit/>
          </a:bodyPr>
          <a:lstStyle/>
          <a:p>
            <a:r>
              <a:rPr lang="en-US" sz="1100" b="1" dirty="0" smtClean="0">
                <a:solidFill>
                  <a:srgbClr val="FF0000"/>
                </a:solidFill>
                <a:latin typeface="+mj-lt"/>
              </a:rPr>
              <a:t>NOISE + BASELINE DRIFT</a:t>
            </a:r>
          </a:p>
        </p:txBody>
      </p:sp>
      <p:sp>
        <p:nvSpPr>
          <p:cNvPr id="24" name="CasellaDiTesto 23"/>
          <p:cNvSpPr txBox="1"/>
          <p:nvPr/>
        </p:nvSpPr>
        <p:spPr>
          <a:xfrm>
            <a:off x="7607259" y="4931228"/>
            <a:ext cx="1595309" cy="227755"/>
          </a:xfrm>
          <a:prstGeom prst="rect">
            <a:avLst/>
          </a:prstGeom>
          <a:noFill/>
        </p:spPr>
        <p:txBody>
          <a:bodyPr wrap="none" rtlCol="0">
            <a:spAutoFit/>
          </a:bodyPr>
          <a:lstStyle/>
          <a:p>
            <a:r>
              <a:rPr lang="en-US" sz="1100" b="1" dirty="0" smtClean="0">
                <a:solidFill>
                  <a:srgbClr val="FF0000"/>
                </a:solidFill>
                <a:latin typeface="+mj-lt"/>
              </a:rPr>
              <a:t>ENERGY SPECTRUM</a:t>
            </a:r>
          </a:p>
        </p:txBody>
      </p:sp>
      <p:pic>
        <p:nvPicPr>
          <p:cNvPr id="27" name="Picture 7" descr="http://www.caen.it/documents/work_EcommerceProduct/756/MCA_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6405" y="3576631"/>
            <a:ext cx="1676626" cy="68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ccia in giù 34"/>
          <p:cNvSpPr/>
          <p:nvPr/>
        </p:nvSpPr>
        <p:spPr bwMode="auto">
          <a:xfrm rot="16200000">
            <a:off x="5691448" y="3524458"/>
            <a:ext cx="475592" cy="792088"/>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9" name="Freccia in giù 34"/>
          <p:cNvSpPr/>
          <p:nvPr/>
        </p:nvSpPr>
        <p:spPr bwMode="auto">
          <a:xfrm>
            <a:off x="7020272" y="4286011"/>
            <a:ext cx="475592" cy="792088"/>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30" name="Picture 7" descr="digital_oscilloscop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253" y="3123424"/>
            <a:ext cx="1717793" cy="1384600"/>
          </a:xfrm>
          <a:prstGeom prst="rect">
            <a:avLst/>
          </a:prstGeom>
          <a:noFill/>
          <a:extLst>
            <a:ext uri="{909E8E84-426E-40DD-AFC4-6F175D3DCCD1}">
              <a14:hiddenFill xmlns:a14="http://schemas.microsoft.com/office/drawing/2010/main">
                <a:solidFill>
                  <a:srgbClr val="FFFFFF"/>
                </a:solidFill>
              </a14:hiddenFill>
            </a:ext>
          </a:extLst>
        </p:spPr>
      </p:pic>
      <p:sp>
        <p:nvSpPr>
          <p:cNvPr id="32" name="Freccia in giù 34"/>
          <p:cNvSpPr/>
          <p:nvPr/>
        </p:nvSpPr>
        <p:spPr bwMode="auto">
          <a:xfrm rot="5400000">
            <a:off x="3166798" y="3504330"/>
            <a:ext cx="475592" cy="792088"/>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33" name="Picture 2" descr="http://www.detectoremulator.com/pages/Demo_files/emu12.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0020" t="12907" r="38473" b="17089"/>
          <a:stretch/>
        </p:blipFill>
        <p:spPr bwMode="auto">
          <a:xfrm>
            <a:off x="681268" y="4931228"/>
            <a:ext cx="2570244" cy="1304956"/>
          </a:xfrm>
          <a:prstGeom prst="rect">
            <a:avLst/>
          </a:prstGeom>
          <a:noFill/>
          <a:extLst>
            <a:ext uri="{909E8E84-426E-40DD-AFC4-6F175D3DCCD1}">
              <a14:hiddenFill xmlns:a14="http://schemas.microsoft.com/office/drawing/2010/main">
                <a:solidFill>
                  <a:srgbClr val="FFFFFF"/>
                </a:solidFill>
              </a14:hiddenFill>
            </a:ext>
          </a:extLst>
        </p:spPr>
      </p:pic>
      <p:sp>
        <p:nvSpPr>
          <p:cNvPr id="34" name="CasellaDiTesto 33"/>
          <p:cNvSpPr txBox="1"/>
          <p:nvPr/>
        </p:nvSpPr>
        <p:spPr>
          <a:xfrm>
            <a:off x="2435977" y="4973760"/>
            <a:ext cx="1640193" cy="227755"/>
          </a:xfrm>
          <a:prstGeom prst="rect">
            <a:avLst/>
          </a:prstGeom>
          <a:noFill/>
        </p:spPr>
        <p:txBody>
          <a:bodyPr wrap="none" rtlCol="0">
            <a:spAutoFit/>
          </a:bodyPr>
          <a:lstStyle/>
          <a:p>
            <a:r>
              <a:rPr lang="en-US" sz="1100" b="1" dirty="0" smtClean="0">
                <a:solidFill>
                  <a:srgbClr val="FF0000"/>
                </a:solidFill>
                <a:latin typeface="+mj-lt"/>
              </a:rPr>
              <a:t>EMULATED SIGNALS</a:t>
            </a:r>
          </a:p>
        </p:txBody>
      </p:sp>
      <p:sp>
        <p:nvSpPr>
          <p:cNvPr id="35" name="CasellaDiTesto 34"/>
          <p:cNvSpPr txBox="1"/>
          <p:nvPr/>
        </p:nvSpPr>
        <p:spPr>
          <a:xfrm>
            <a:off x="5225114" y="3154259"/>
            <a:ext cx="648072" cy="289310"/>
          </a:xfrm>
          <a:prstGeom prst="rect">
            <a:avLst/>
          </a:prstGeom>
          <a:noFill/>
        </p:spPr>
        <p:txBody>
          <a:bodyPr wrap="square" rtlCol="0">
            <a:spAutoFit/>
          </a:bodyPr>
          <a:lstStyle/>
          <a:p>
            <a:r>
              <a:rPr lang="it-IT" b="1" dirty="0" smtClean="0">
                <a:solidFill>
                  <a:srgbClr val="00B0F0"/>
                </a:solidFill>
                <a:latin typeface="+mj-lt"/>
              </a:rPr>
              <a:t>DDE</a:t>
            </a:r>
            <a:endParaRPr lang="en-US" b="1" dirty="0" smtClean="0">
              <a:solidFill>
                <a:srgbClr val="00B0F0"/>
              </a:solidFill>
              <a:latin typeface="+mj-lt"/>
            </a:endParaRPr>
          </a:p>
        </p:txBody>
      </p:sp>
      <p:sp>
        <p:nvSpPr>
          <p:cNvPr id="36" name="Freccia in giù 34"/>
          <p:cNvSpPr/>
          <p:nvPr/>
        </p:nvSpPr>
        <p:spPr bwMode="auto">
          <a:xfrm>
            <a:off x="1907778" y="4286011"/>
            <a:ext cx="475592" cy="792088"/>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26" name="Gruppo 25"/>
          <p:cNvGrpSpPr/>
          <p:nvPr/>
        </p:nvGrpSpPr>
        <p:grpSpPr>
          <a:xfrm>
            <a:off x="5049724" y="842342"/>
            <a:ext cx="2107726" cy="1379816"/>
            <a:chOff x="5425818" y="798125"/>
            <a:chExt cx="1872208" cy="1152127"/>
          </a:xfrm>
        </p:grpSpPr>
        <p:cxnSp>
          <p:nvCxnSpPr>
            <p:cNvPr id="31" name="Connettore 2 30"/>
            <p:cNvCxnSpPr/>
            <p:nvPr/>
          </p:nvCxnSpPr>
          <p:spPr bwMode="auto">
            <a:xfrm flipV="1">
              <a:off x="5425818" y="798125"/>
              <a:ext cx="0" cy="1152127"/>
            </a:xfrm>
            <a:prstGeom prst="straightConnector1">
              <a:avLst/>
            </a:prstGeom>
            <a:noFill/>
            <a:ln w="9525" cap="flat" cmpd="sng" algn="ctr">
              <a:solidFill>
                <a:schemeClr val="tx1"/>
              </a:solidFill>
              <a:prstDash val="solid"/>
              <a:round/>
              <a:headEnd type="none" w="med" len="med"/>
              <a:tailEnd type="arrow"/>
            </a:ln>
            <a:effectLst/>
          </p:spPr>
        </p:cxnSp>
        <p:cxnSp>
          <p:nvCxnSpPr>
            <p:cNvPr id="37" name="Connettore 2 36"/>
            <p:cNvCxnSpPr/>
            <p:nvPr/>
          </p:nvCxnSpPr>
          <p:spPr bwMode="auto">
            <a:xfrm>
              <a:off x="5425818" y="1950252"/>
              <a:ext cx="1872208" cy="0"/>
            </a:xfrm>
            <a:prstGeom prst="straightConnector1">
              <a:avLst/>
            </a:prstGeom>
            <a:noFill/>
            <a:ln w="9525" cap="flat" cmpd="sng" algn="ctr">
              <a:solidFill>
                <a:schemeClr val="tx1"/>
              </a:solidFill>
              <a:prstDash val="solid"/>
              <a:round/>
              <a:headEnd type="none" w="med" len="med"/>
              <a:tailEnd type="arrow"/>
            </a:ln>
            <a:effectLst/>
          </p:spPr>
        </p:cxnSp>
      </p:grpSp>
      <p:pic>
        <p:nvPicPr>
          <p:cNvPr id="4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1385" y="1332327"/>
            <a:ext cx="1364690" cy="751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64541" y="3496765"/>
            <a:ext cx="1577346" cy="76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232340"/>
      </p:ext>
    </p:extLst>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586" y="3406185"/>
            <a:ext cx="4948249" cy="2408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4819" name="Rectangle 2"/>
          <p:cNvSpPr>
            <a:spLocks noGrp="1" noChangeArrowheads="1"/>
          </p:cNvSpPr>
          <p:nvPr>
            <p:ph type="title" idx="4294967295"/>
          </p:nvPr>
        </p:nvSpPr>
        <p:spPr bwMode="auto">
          <a:xfrm>
            <a:off x="1676400" y="0"/>
            <a:ext cx="7467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DDE: a full featured instrument</a:t>
            </a:r>
          </a:p>
        </p:txBody>
      </p:sp>
      <p:pic>
        <p:nvPicPr>
          <p:cNvPr id="5" name="Picture 2" descr="Model PB-5 - Pulse Genera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166" y="944724"/>
            <a:ext cx="865366" cy="1296144"/>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696921" y="2323909"/>
            <a:ext cx="657552" cy="276999"/>
          </a:xfrm>
          <a:prstGeom prst="rect">
            <a:avLst/>
          </a:prstGeom>
          <a:noFill/>
        </p:spPr>
        <p:txBody>
          <a:bodyPr wrap="none" rtlCol="0">
            <a:spAutoFit/>
          </a:bodyPr>
          <a:lstStyle/>
          <a:p>
            <a:r>
              <a:rPr lang="en-US" sz="1200" dirty="0" smtClean="0">
                <a:latin typeface="+mj-lt"/>
              </a:rPr>
              <a:t>PULSER</a:t>
            </a:r>
          </a:p>
        </p:txBody>
      </p:sp>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2902" y="998541"/>
            <a:ext cx="1440160" cy="106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Model 085 - Pulse Generat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6318" y="737513"/>
            <a:ext cx="657151" cy="1575363"/>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a:off x="1658286" y="2323909"/>
            <a:ext cx="1241430" cy="276999"/>
          </a:xfrm>
          <a:prstGeom prst="rect">
            <a:avLst/>
          </a:prstGeom>
          <a:noFill/>
        </p:spPr>
        <p:txBody>
          <a:bodyPr wrap="none" rtlCol="0">
            <a:spAutoFit/>
          </a:bodyPr>
          <a:lstStyle/>
          <a:p>
            <a:r>
              <a:rPr lang="en-US" sz="1200" dirty="0" smtClean="0">
                <a:latin typeface="+mj-lt"/>
              </a:rPr>
              <a:t>TAIL GENERATOR</a:t>
            </a:r>
          </a:p>
        </p:txBody>
      </p:sp>
      <p:sp>
        <p:nvSpPr>
          <p:cNvPr id="10" name="CasellaDiTesto 9"/>
          <p:cNvSpPr txBox="1"/>
          <p:nvPr/>
        </p:nvSpPr>
        <p:spPr>
          <a:xfrm>
            <a:off x="7128930" y="2312876"/>
            <a:ext cx="1586140" cy="276999"/>
          </a:xfrm>
          <a:prstGeom prst="rect">
            <a:avLst/>
          </a:prstGeom>
          <a:noFill/>
        </p:spPr>
        <p:txBody>
          <a:bodyPr wrap="none" rtlCol="0">
            <a:spAutoFit/>
          </a:bodyPr>
          <a:lstStyle/>
          <a:p>
            <a:r>
              <a:rPr lang="en-US" sz="1200" dirty="0" err="1" smtClean="0">
                <a:latin typeface="+mj-lt"/>
              </a:rPr>
              <a:t>ps</a:t>
            </a:r>
            <a:r>
              <a:rPr lang="en-US" sz="1200" dirty="0" smtClean="0">
                <a:latin typeface="+mj-lt"/>
              </a:rPr>
              <a:t>  PULSE GENERATOR</a:t>
            </a:r>
          </a:p>
        </p:txBody>
      </p:sp>
      <p:pic>
        <p:nvPicPr>
          <p:cNvPr id="11" name="Picture 9" descr="https://www.distrelec.it/ishop/ImagesProduct/stibo/i_7631315-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2793" y="1236820"/>
            <a:ext cx="1556504" cy="792088"/>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p:cNvSpPr txBox="1"/>
          <p:nvPr/>
        </p:nvSpPr>
        <p:spPr>
          <a:xfrm>
            <a:off x="3093113" y="2323908"/>
            <a:ext cx="1746632" cy="276999"/>
          </a:xfrm>
          <a:prstGeom prst="rect">
            <a:avLst/>
          </a:prstGeom>
          <a:noFill/>
        </p:spPr>
        <p:txBody>
          <a:bodyPr wrap="none" rtlCol="0">
            <a:spAutoFit/>
          </a:bodyPr>
          <a:lstStyle/>
          <a:p>
            <a:r>
              <a:rPr lang="en-US" sz="1200" dirty="0" smtClean="0">
                <a:latin typeface="+mj-lt"/>
              </a:rPr>
              <a:t>WAVEFORM GENERATOR</a:t>
            </a:r>
          </a:p>
        </p:txBody>
      </p:sp>
      <p:pic>
        <p:nvPicPr>
          <p:cNvPr id="13" name="Picture 11" descr="AWG5012C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6678" y="1086515"/>
            <a:ext cx="1555576" cy="1092698"/>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p:nvPr/>
        </p:nvSpPr>
        <p:spPr>
          <a:xfrm>
            <a:off x="5064103" y="2323909"/>
            <a:ext cx="1657313" cy="276999"/>
          </a:xfrm>
          <a:prstGeom prst="rect">
            <a:avLst/>
          </a:prstGeom>
          <a:noFill/>
        </p:spPr>
        <p:txBody>
          <a:bodyPr wrap="none" rtlCol="0">
            <a:spAutoFit/>
          </a:bodyPr>
          <a:lstStyle/>
          <a:p>
            <a:r>
              <a:rPr lang="en-US" sz="1200" dirty="0" smtClean="0">
                <a:latin typeface="+mj-lt"/>
              </a:rPr>
              <a:t>WAVEFORM RECORDER</a:t>
            </a:r>
          </a:p>
        </p:txBody>
      </p:sp>
      <p:sp>
        <p:nvSpPr>
          <p:cNvPr id="20" name="Freccia in giù 34"/>
          <p:cNvSpPr/>
          <p:nvPr/>
        </p:nvSpPr>
        <p:spPr bwMode="auto">
          <a:xfrm rot="19303890">
            <a:off x="1624239" y="2470666"/>
            <a:ext cx="313775" cy="1181560"/>
          </a:xfrm>
          <a:prstGeom prst="downArrow">
            <a:avLst/>
          </a:prstGeom>
          <a:gradFill>
            <a:gsLst>
              <a:gs pos="0">
                <a:srgbClr val="FFFF00"/>
              </a:gs>
              <a:gs pos="100000">
                <a:srgbClr val="FFC000"/>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1" name="Freccia in giù 34"/>
          <p:cNvSpPr/>
          <p:nvPr/>
        </p:nvSpPr>
        <p:spPr bwMode="auto">
          <a:xfrm rot="20004331">
            <a:off x="2532827" y="2527505"/>
            <a:ext cx="313775" cy="853102"/>
          </a:xfrm>
          <a:prstGeom prst="downArrow">
            <a:avLst/>
          </a:prstGeom>
          <a:gradFill>
            <a:gsLst>
              <a:gs pos="0">
                <a:srgbClr val="FFFF00"/>
              </a:gs>
              <a:gs pos="100000">
                <a:srgbClr val="FFC000"/>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2" name="Freccia in giù 34"/>
          <p:cNvSpPr/>
          <p:nvPr/>
        </p:nvSpPr>
        <p:spPr bwMode="auto">
          <a:xfrm>
            <a:off x="3814157" y="2585371"/>
            <a:ext cx="313775" cy="615029"/>
          </a:xfrm>
          <a:prstGeom prst="downArrow">
            <a:avLst/>
          </a:prstGeom>
          <a:gradFill>
            <a:gsLst>
              <a:gs pos="0">
                <a:srgbClr val="FFFF00"/>
              </a:gs>
              <a:gs pos="100000">
                <a:srgbClr val="FFC000"/>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3" name="Freccia in giù 34"/>
          <p:cNvSpPr/>
          <p:nvPr/>
        </p:nvSpPr>
        <p:spPr bwMode="auto">
          <a:xfrm rot="1537118">
            <a:off x="5461681" y="2585790"/>
            <a:ext cx="313775" cy="654490"/>
          </a:xfrm>
          <a:prstGeom prst="downArrow">
            <a:avLst/>
          </a:prstGeom>
          <a:gradFill>
            <a:gsLst>
              <a:gs pos="0">
                <a:srgbClr val="FFFF00"/>
              </a:gs>
              <a:gs pos="100000">
                <a:srgbClr val="FFC000"/>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4" name="Freccia in giù 34"/>
          <p:cNvSpPr/>
          <p:nvPr/>
        </p:nvSpPr>
        <p:spPr bwMode="auto">
          <a:xfrm rot="2866592">
            <a:off x="7019658" y="2487739"/>
            <a:ext cx="313775" cy="1091495"/>
          </a:xfrm>
          <a:prstGeom prst="downArrow">
            <a:avLst/>
          </a:prstGeom>
          <a:gradFill>
            <a:gsLst>
              <a:gs pos="0">
                <a:srgbClr val="FFFF00"/>
              </a:gs>
              <a:gs pos="100000">
                <a:srgbClr val="FFC000"/>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812873094"/>
      </p:ext>
    </p:extLst>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4819" name="Rectangle 2"/>
          <p:cNvSpPr>
            <a:spLocks noGrp="1" noChangeArrowheads="1"/>
          </p:cNvSpPr>
          <p:nvPr>
            <p:ph type="title" idx="4294967295"/>
          </p:nvPr>
        </p:nvSpPr>
        <p:spPr bwMode="auto">
          <a:xfrm>
            <a:off x="1676400" y="0"/>
            <a:ext cx="7467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DDE Highlights</a:t>
            </a:r>
          </a:p>
        </p:txBody>
      </p:sp>
      <p:sp>
        <p:nvSpPr>
          <p:cNvPr id="4" name="Text Box 4"/>
          <p:cNvSpPr txBox="1">
            <a:spLocks noChangeArrowheads="1"/>
          </p:cNvSpPr>
          <p:nvPr/>
        </p:nvSpPr>
        <p:spPr bwMode="auto">
          <a:xfrm>
            <a:off x="304800" y="742503"/>
            <a:ext cx="86106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1pPr>
            <a:lvl2pPr marL="742950" indent="-28575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2pPr>
            <a:lvl3pPr marL="11430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3pPr>
            <a:lvl4pPr marL="16002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4pPr>
            <a:lvl5pPr marL="20574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5pPr>
            <a:lvl6pPr marL="25146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6pPr>
            <a:lvl7pPr marL="29718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7pPr>
            <a:lvl8pPr marL="34290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8pPr>
            <a:lvl9pPr marL="38862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9pPr>
          </a:lstStyle>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Two </a:t>
            </a:r>
            <a:r>
              <a:rPr lang="en-GB" sz="2000" dirty="0" err="1" smtClean="0">
                <a:latin typeface="Tahoma" pitchFamily="34" charset="0"/>
              </a:rPr>
              <a:t>analog</a:t>
            </a:r>
            <a:r>
              <a:rPr lang="en-GB" sz="2000" dirty="0" smtClean="0">
                <a:latin typeface="Tahoma" pitchFamily="34" charset="0"/>
              </a:rPr>
              <a:t> channels (125MHz, 14bit DAC) + 4 digital I/</a:t>
            </a:r>
            <a:r>
              <a:rPr lang="en-GB" sz="2000" dirty="0" err="1" smtClean="0">
                <a:latin typeface="Tahoma" pitchFamily="34" charset="0"/>
              </a:rPr>
              <a:t>Os</a:t>
            </a:r>
            <a:endParaRPr lang="en-GB" sz="2000" dirty="0" smtClean="0">
              <a:latin typeface="Tahoma" pitchFamily="34" charset="0"/>
            </a:endParaRPr>
          </a:p>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Random or periodic </a:t>
            </a:r>
            <a:r>
              <a:rPr lang="en-GB" sz="2000" b="1" dirty="0" smtClean="0">
                <a:latin typeface="Tahoma" pitchFamily="34" charset="0"/>
              </a:rPr>
              <a:t>Pulse Generator </a:t>
            </a:r>
            <a:r>
              <a:rPr lang="en-GB" sz="2000" dirty="0" smtClean="0">
                <a:latin typeface="Tahoma" pitchFamily="34" charset="0"/>
              </a:rPr>
              <a:t>emulating a programmable energy spectrum and a </a:t>
            </a:r>
            <a:r>
              <a:rPr lang="en-GB" sz="2000" dirty="0" err="1" smtClean="0">
                <a:latin typeface="Tahoma" pitchFamily="34" charset="0"/>
              </a:rPr>
              <a:t>poissonian</a:t>
            </a:r>
            <a:r>
              <a:rPr lang="en-GB" sz="2000" dirty="0" smtClean="0">
                <a:latin typeface="Tahoma" pitchFamily="34" charset="0"/>
              </a:rPr>
              <a:t> statistic emission with pile-up</a:t>
            </a:r>
          </a:p>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Programmable </a:t>
            </a:r>
            <a:r>
              <a:rPr lang="en-GB" sz="2000" b="1" dirty="0" smtClean="0">
                <a:latin typeface="Tahoma" pitchFamily="34" charset="0"/>
              </a:rPr>
              <a:t>Pulse Shape</a:t>
            </a:r>
            <a:r>
              <a:rPr lang="en-GB" sz="2000" dirty="0" smtClean="0">
                <a:latin typeface="Tahoma" pitchFamily="34" charset="0"/>
              </a:rPr>
              <a:t>; dual-shape option for pulse shape discrimination tests</a:t>
            </a:r>
          </a:p>
          <a:p>
            <a:pPr eaLnBrk="1" hangingPunct="1">
              <a:lnSpc>
                <a:spcPct val="100000"/>
              </a:lnSpc>
              <a:spcBef>
                <a:spcPts val="1200"/>
              </a:spcBef>
              <a:buClr>
                <a:srgbClr val="003546"/>
              </a:buClr>
              <a:buSzPct val="100000"/>
              <a:buFont typeface="Tahoma" pitchFamily="34" charset="0"/>
              <a:buChar char="•"/>
              <a:defRPr/>
            </a:pPr>
            <a:r>
              <a:rPr lang="en-GB" sz="2000" dirty="0">
                <a:latin typeface="Tahoma" pitchFamily="34" charset="0"/>
              </a:rPr>
              <a:t>Transistor Reset Preamplifier emulation</a:t>
            </a:r>
          </a:p>
          <a:p>
            <a:pPr eaLnBrk="1" hangingPunct="1">
              <a:lnSpc>
                <a:spcPct val="100000"/>
              </a:lnSpc>
              <a:spcBef>
                <a:spcPts val="1200"/>
              </a:spcBef>
              <a:buClr>
                <a:srgbClr val="003546"/>
              </a:buClr>
              <a:buSzPct val="100000"/>
              <a:buFont typeface="Tahoma" pitchFamily="34" charset="0"/>
              <a:buChar char="•"/>
              <a:defRPr/>
            </a:pPr>
            <a:r>
              <a:rPr lang="en-GB" sz="2000" b="1" dirty="0" smtClean="0">
                <a:latin typeface="Tahoma" pitchFamily="34" charset="0"/>
              </a:rPr>
              <a:t>Noise emulation </a:t>
            </a:r>
            <a:r>
              <a:rPr lang="en-GB" sz="2000" dirty="0" smtClean="0">
                <a:latin typeface="Tahoma" pitchFamily="34" charset="0"/>
              </a:rPr>
              <a:t>(1/f, baseline drift, white noise, interference)</a:t>
            </a:r>
          </a:p>
          <a:p>
            <a:pPr eaLnBrk="1" hangingPunct="1">
              <a:lnSpc>
                <a:spcPct val="100000"/>
              </a:lnSpc>
              <a:spcBef>
                <a:spcPts val="1200"/>
              </a:spcBef>
              <a:buClr>
                <a:srgbClr val="003546"/>
              </a:buClr>
              <a:buSzPct val="100000"/>
              <a:buFont typeface="Tahoma" pitchFamily="34" charset="0"/>
              <a:buChar char="•"/>
              <a:defRPr/>
            </a:pPr>
            <a:r>
              <a:rPr lang="en-GB" sz="2000" b="1" dirty="0" smtClean="0">
                <a:latin typeface="Tahoma" pitchFamily="34" charset="0"/>
              </a:rPr>
              <a:t>Correlated event </a:t>
            </a:r>
            <a:r>
              <a:rPr lang="en-GB" sz="2000" dirty="0" smtClean="0">
                <a:latin typeface="Tahoma" pitchFamily="34" charset="0"/>
              </a:rPr>
              <a:t>emulation (with given energy spectrum and delay in steps of 11 </a:t>
            </a:r>
            <a:r>
              <a:rPr lang="en-GB" sz="2000" dirty="0" err="1" smtClean="0">
                <a:latin typeface="Tahoma" pitchFamily="34" charset="0"/>
              </a:rPr>
              <a:t>ps</a:t>
            </a:r>
            <a:r>
              <a:rPr lang="en-GB" sz="2000" dirty="0" smtClean="0">
                <a:latin typeface="Tahoma" pitchFamily="34" charset="0"/>
              </a:rPr>
              <a:t>) mixed in an uncorrelated background</a:t>
            </a:r>
          </a:p>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Arbitrary Waveform generator (sine, </a:t>
            </a:r>
            <a:r>
              <a:rPr lang="en-GB" sz="2000" dirty="0">
                <a:latin typeface="Tahoma" pitchFamily="34" charset="0"/>
              </a:rPr>
              <a:t>s</a:t>
            </a:r>
            <a:r>
              <a:rPr lang="en-GB" sz="2000" dirty="0" smtClean="0">
                <a:latin typeface="Tahoma" pitchFamily="34" charset="0"/>
              </a:rPr>
              <a:t>quare, triangular, pulses, …)</a:t>
            </a:r>
          </a:p>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Isotopes database</a:t>
            </a:r>
          </a:p>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Software and drivers for Windows</a:t>
            </a:r>
          </a:p>
          <a:p>
            <a:pPr eaLnBrk="1" hangingPunct="1">
              <a:lnSpc>
                <a:spcPct val="100000"/>
              </a:lnSpc>
              <a:spcBef>
                <a:spcPts val="1200"/>
              </a:spcBef>
              <a:buClr>
                <a:srgbClr val="003546"/>
              </a:buClr>
              <a:buSzPct val="100000"/>
              <a:buFont typeface="Tahoma" pitchFamily="34" charset="0"/>
              <a:buChar char="•"/>
              <a:defRPr/>
            </a:pPr>
            <a:endParaRPr lang="en-GB" sz="2000" dirty="0" smtClean="0">
              <a:latin typeface="Tahoma" pitchFamily="34" charset="0"/>
            </a:endParaRPr>
          </a:p>
        </p:txBody>
      </p:sp>
    </p:spTree>
    <p:extLst>
      <p:ext uri="{BB962C8B-B14F-4D97-AF65-F5344CB8AC3E}">
        <p14:creationId xmlns:p14="http://schemas.microsoft.com/office/powerpoint/2010/main" val="374303267"/>
      </p:ext>
    </p:extLst>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4819" name="Rectangle 2"/>
          <p:cNvSpPr>
            <a:spLocks noGrp="1" noChangeArrowheads="1"/>
          </p:cNvSpPr>
          <p:nvPr>
            <p:ph type="title" idx="4294967295"/>
          </p:nvPr>
        </p:nvSpPr>
        <p:spPr bwMode="auto">
          <a:xfrm>
            <a:off x="1676400" y="0"/>
            <a:ext cx="7467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DDE Application </a:t>
            </a:r>
            <a:r>
              <a:rPr lang="en-US" dirty="0" smtClean="0"/>
              <a:t>Example 1</a:t>
            </a:r>
          </a:p>
        </p:txBody>
      </p:sp>
      <p:pic>
        <p:nvPicPr>
          <p:cNvPr id="52" name="Picture 2" descr="http://www.caen.it/documents/work_EcommerceProduct/756/MCA_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833" y="2076461"/>
            <a:ext cx="1931184" cy="79208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http://www.analytical-online.com/Products/Analytical_instru/images/hp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46" y="3518987"/>
            <a:ext cx="1343025" cy="1666875"/>
          </a:xfrm>
          <a:prstGeom prst="rect">
            <a:avLst/>
          </a:prstGeom>
          <a:noFill/>
          <a:extLst>
            <a:ext uri="{909E8E84-426E-40DD-AFC4-6F175D3DCCD1}">
              <a14:hiddenFill xmlns:a14="http://schemas.microsoft.com/office/drawing/2010/main">
                <a:solidFill>
                  <a:srgbClr val="FFFFFF"/>
                </a:solidFill>
              </a14:hiddenFill>
            </a:ext>
          </a:extLst>
        </p:spPr>
      </p:pic>
      <p:sp>
        <p:nvSpPr>
          <p:cNvPr id="55" name="CasellaDiTesto 54"/>
          <p:cNvSpPr txBox="1"/>
          <p:nvPr/>
        </p:nvSpPr>
        <p:spPr>
          <a:xfrm rot="16200000">
            <a:off x="1905742" y="3957734"/>
            <a:ext cx="1300356" cy="28931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Real Setup</a:t>
            </a:r>
          </a:p>
        </p:txBody>
      </p:sp>
      <p:pic>
        <p:nvPicPr>
          <p:cNvPr id="56" name="Picture 2"/>
          <p:cNvPicPr>
            <a:picLocks noChangeAspect="1" noChangeArrowheads="1"/>
          </p:cNvPicPr>
          <p:nvPr/>
        </p:nvPicPr>
        <p:blipFill>
          <a:blip r:embed="rId6" cstate="print"/>
          <a:srcRect t="35423"/>
          <a:stretch>
            <a:fillRect/>
          </a:stretch>
        </p:blipFill>
        <p:spPr bwMode="auto">
          <a:xfrm>
            <a:off x="4140201" y="3737233"/>
            <a:ext cx="4608512" cy="2109052"/>
          </a:xfrm>
          <a:prstGeom prst="rect">
            <a:avLst/>
          </a:prstGeom>
          <a:noFill/>
          <a:ln w="9525">
            <a:noFill/>
            <a:miter lim="800000"/>
            <a:headEnd/>
            <a:tailEnd/>
          </a:ln>
        </p:spPr>
      </p:pic>
      <p:grpSp>
        <p:nvGrpSpPr>
          <p:cNvPr id="2" name="Gruppo 1"/>
          <p:cNvGrpSpPr/>
          <p:nvPr/>
        </p:nvGrpSpPr>
        <p:grpSpPr>
          <a:xfrm>
            <a:off x="3079309" y="1401261"/>
            <a:ext cx="1791459" cy="1973071"/>
            <a:chOff x="1289653" y="3562932"/>
            <a:chExt cx="2850299" cy="2850299"/>
          </a:xfrm>
        </p:grpSpPr>
        <p:pic>
          <p:nvPicPr>
            <p:cNvPr id="61" name="Picture 6" descr="http://www-03.ibm.com/software/lotus/symphony/gallery.nsf/GalleryClipArtAll/BC366132009A4D3E8525759600321C79/$File/Icon-Document04-Blu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9653" y="3562932"/>
              <a:ext cx="2850299" cy="285029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693" t="14943" r="44300" b="48006"/>
            <a:stretch/>
          </p:blipFill>
          <p:spPr bwMode="auto">
            <a:xfrm>
              <a:off x="1888624" y="4810025"/>
              <a:ext cx="1554662" cy="91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4" descr="http://www.nuclearemulator.com/desktop/emu2.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0923" t="12112" r="31472" b="36952"/>
            <a:stretch/>
          </p:blipFill>
          <p:spPr bwMode="auto">
            <a:xfrm>
              <a:off x="1907704" y="3965121"/>
              <a:ext cx="1025055" cy="789100"/>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CasellaDiTesto 61"/>
          <p:cNvSpPr txBox="1"/>
          <p:nvPr/>
        </p:nvSpPr>
        <p:spPr>
          <a:xfrm rot="16200000">
            <a:off x="2005740" y="3746263"/>
            <a:ext cx="1819729" cy="28931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Emulated</a:t>
            </a:r>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 Setup</a:t>
            </a:r>
          </a:p>
        </p:txBody>
      </p:sp>
      <p:sp>
        <p:nvSpPr>
          <p:cNvPr id="63" name="CasellaDiTesto 62"/>
          <p:cNvSpPr txBox="1"/>
          <p:nvPr/>
        </p:nvSpPr>
        <p:spPr>
          <a:xfrm>
            <a:off x="4448814" y="1679669"/>
            <a:ext cx="655949" cy="28931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Files</a:t>
            </a:r>
            <a:endPar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65" name="Freccia in giù 34"/>
          <p:cNvSpPr/>
          <p:nvPr/>
        </p:nvSpPr>
        <p:spPr bwMode="auto">
          <a:xfrm rot="18568461">
            <a:off x="4995878" y="2732274"/>
            <a:ext cx="475592" cy="792088"/>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6" name="Freccia in giù 34"/>
          <p:cNvSpPr/>
          <p:nvPr/>
        </p:nvSpPr>
        <p:spPr bwMode="auto">
          <a:xfrm rot="10800000">
            <a:off x="774372" y="2892162"/>
            <a:ext cx="475592" cy="626825"/>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8" name="Freccia in giù 34"/>
          <p:cNvSpPr/>
          <p:nvPr/>
        </p:nvSpPr>
        <p:spPr bwMode="auto">
          <a:xfrm rot="2299440">
            <a:off x="7327857" y="2739468"/>
            <a:ext cx="475592" cy="772676"/>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90114" name="Picture 2" descr="http://www.radmeters4u.com/metercloseup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1401" y="1219557"/>
            <a:ext cx="1357312" cy="1361822"/>
          </a:xfrm>
          <a:prstGeom prst="rect">
            <a:avLst/>
          </a:prstGeom>
          <a:noFill/>
          <a:extLst>
            <a:ext uri="{909E8E84-426E-40DD-AFC4-6F175D3DCCD1}">
              <a14:hiddenFill xmlns:a14="http://schemas.microsoft.com/office/drawing/2010/main">
                <a:solidFill>
                  <a:srgbClr val="FFFFFF"/>
                </a:solidFill>
              </a14:hiddenFill>
            </a:ext>
          </a:extLst>
        </p:spPr>
      </p:pic>
      <p:sp>
        <p:nvSpPr>
          <p:cNvPr id="20" name="CasellaDiTesto 19"/>
          <p:cNvSpPr txBox="1"/>
          <p:nvPr/>
        </p:nvSpPr>
        <p:spPr>
          <a:xfrm>
            <a:off x="7738075" y="920733"/>
            <a:ext cx="663964" cy="28931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Rate</a:t>
            </a:r>
          </a:p>
        </p:txBody>
      </p:sp>
      <p:sp>
        <p:nvSpPr>
          <p:cNvPr id="21" name="CasellaDiTesto 20"/>
          <p:cNvSpPr txBox="1"/>
          <p:nvPr/>
        </p:nvSpPr>
        <p:spPr>
          <a:xfrm>
            <a:off x="4432902" y="925424"/>
            <a:ext cx="2951721" cy="486287"/>
          </a:xfrm>
          <a:prstGeom prst="rect">
            <a:avLst/>
          </a:prstGeom>
          <a:noFill/>
        </p:spPr>
        <p:txBody>
          <a:bodyPr wrap="square" rtlCol="0">
            <a:spAutoFit/>
          </a:bodyPr>
          <a:lstStyle/>
          <a:p>
            <a:r>
              <a:rPr lang="en-US" b="1" dirty="0" smtClean="0">
                <a:latin typeface="+mj-lt"/>
              </a:rPr>
              <a:t>reproduction at high rate emulating a strong source</a:t>
            </a:r>
          </a:p>
        </p:txBody>
      </p:sp>
      <p:sp>
        <p:nvSpPr>
          <p:cNvPr id="22" name="CasellaDiTesto 21"/>
          <p:cNvSpPr txBox="1"/>
          <p:nvPr/>
        </p:nvSpPr>
        <p:spPr>
          <a:xfrm>
            <a:off x="325236" y="920733"/>
            <a:ext cx="2702328" cy="486287"/>
          </a:xfrm>
          <a:prstGeom prst="rect">
            <a:avLst/>
          </a:prstGeom>
          <a:noFill/>
        </p:spPr>
        <p:txBody>
          <a:bodyPr wrap="square" rtlCol="0">
            <a:spAutoFit/>
          </a:bodyPr>
          <a:lstStyle/>
          <a:p>
            <a:r>
              <a:rPr lang="en-US" b="1" dirty="0" smtClean="0">
                <a:latin typeface="+mj-lt"/>
              </a:rPr>
              <a:t>signals recorded with a weak source (low rate)</a:t>
            </a:r>
          </a:p>
        </p:txBody>
      </p:sp>
      <p:sp>
        <p:nvSpPr>
          <p:cNvPr id="23" name="CasellaDiTesto 22"/>
          <p:cNvSpPr txBox="1"/>
          <p:nvPr/>
        </p:nvSpPr>
        <p:spPr>
          <a:xfrm>
            <a:off x="325237" y="5437697"/>
            <a:ext cx="3551438" cy="683264"/>
          </a:xfrm>
          <a:prstGeom prst="rect">
            <a:avLst/>
          </a:prstGeom>
          <a:noFill/>
        </p:spPr>
        <p:txBody>
          <a:bodyPr wrap="square" rtlCol="0">
            <a:spAutoFit/>
          </a:bodyPr>
          <a:lstStyle/>
          <a:p>
            <a:r>
              <a:rPr lang="en-US" b="1" dirty="0" smtClean="0">
                <a:latin typeface="+mj-lt"/>
              </a:rPr>
              <a:t>Educational: MCA training to students without sources and detectors</a:t>
            </a:r>
          </a:p>
        </p:txBody>
      </p:sp>
      <p:sp>
        <p:nvSpPr>
          <p:cNvPr id="24" name="Freccia in giù 34"/>
          <p:cNvSpPr/>
          <p:nvPr/>
        </p:nvSpPr>
        <p:spPr bwMode="auto">
          <a:xfrm rot="16200000">
            <a:off x="3596458" y="446328"/>
            <a:ext cx="237795" cy="1435096"/>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39623446"/>
              </p:ext>
            </p:extLst>
          </p:nvPr>
        </p:nvGraphicFramePr>
        <p:xfrm>
          <a:off x="1900142" y="3563654"/>
          <a:ext cx="290608" cy="538735"/>
        </p:xfrm>
        <a:graphic>
          <a:graphicData uri="http://schemas.openxmlformats.org/presentationml/2006/ole">
            <mc:AlternateContent xmlns:mc="http://schemas.openxmlformats.org/markup-compatibility/2006">
              <mc:Choice xmlns:v="urn:schemas-microsoft-com:vml" Requires="v">
                <p:oleObj spid="_x0000_s45086" name="Visio" r:id="rId11" imgW="478329" imgH="885628" progId="Visio.Drawing.11">
                  <p:embed/>
                </p:oleObj>
              </mc:Choice>
              <mc:Fallback>
                <p:oleObj name="Visio" r:id="rId11" imgW="478329" imgH="885628"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0142" y="3563654"/>
                        <a:ext cx="290608" cy="538735"/>
                      </a:xfrm>
                      <a:prstGeom prst="rect">
                        <a:avLst/>
                      </a:prstGeom>
                      <a:noFill/>
                      <a:ln>
                        <a:noFill/>
                      </a:ln>
                      <a:effectLst/>
                    </p:spPr>
                  </p:pic>
                </p:oleObj>
              </mc:Fallback>
            </mc:AlternateContent>
          </a:graphicData>
        </a:graphic>
      </p:graphicFrame>
      <p:cxnSp>
        <p:nvCxnSpPr>
          <p:cNvPr id="28" name="Connettore 1 27"/>
          <p:cNvCxnSpPr/>
          <p:nvPr/>
        </p:nvCxnSpPr>
        <p:spPr bwMode="auto">
          <a:xfrm flipV="1">
            <a:off x="2700575" y="1679670"/>
            <a:ext cx="0" cy="3406680"/>
          </a:xfrm>
          <a:prstGeom prst="line">
            <a:avLst/>
          </a:prstGeom>
          <a:ln>
            <a:solidFill>
              <a:schemeClr val="accent2"/>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64" name="Freccia in giù 34"/>
          <p:cNvSpPr/>
          <p:nvPr/>
        </p:nvSpPr>
        <p:spPr bwMode="auto">
          <a:xfrm rot="16200000">
            <a:off x="2529827" y="1983304"/>
            <a:ext cx="475592" cy="960804"/>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674298333"/>
      </p:ext>
    </p:extLst>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4819" name="Rectangle 2"/>
          <p:cNvSpPr>
            <a:spLocks noGrp="1" noChangeArrowheads="1"/>
          </p:cNvSpPr>
          <p:nvPr>
            <p:ph type="title" idx="4294967295"/>
          </p:nvPr>
        </p:nvSpPr>
        <p:spPr bwMode="auto">
          <a:xfrm>
            <a:off x="1676400" y="0"/>
            <a:ext cx="7467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DDE Application Example 2</a:t>
            </a:r>
          </a:p>
        </p:txBody>
      </p:sp>
      <p:sp>
        <p:nvSpPr>
          <p:cNvPr id="6" name="CasellaDiTesto 5"/>
          <p:cNvSpPr txBox="1"/>
          <p:nvPr/>
        </p:nvSpPr>
        <p:spPr>
          <a:xfrm>
            <a:off x="701196" y="1201597"/>
            <a:ext cx="968022" cy="646331"/>
          </a:xfrm>
          <a:prstGeom prst="rect">
            <a:avLst/>
          </a:prstGeom>
          <a:noFill/>
        </p:spPr>
        <p:txBody>
          <a:bodyPr wrap="none" rtlCol="0">
            <a:spAutoFit/>
          </a:bodyPr>
          <a:lstStyle/>
          <a:p>
            <a:pPr algn="ctr"/>
            <a:r>
              <a:rPr lang="it-IT" dirty="0" err="1" smtClean="0">
                <a:latin typeface="+mj-lt"/>
              </a:rPr>
              <a:t>Neutron</a:t>
            </a:r>
            <a:r>
              <a:rPr lang="it-IT" dirty="0" smtClean="0">
                <a:latin typeface="+mj-lt"/>
              </a:rPr>
              <a:t/>
            </a:r>
            <a:br>
              <a:rPr lang="it-IT" dirty="0" smtClean="0">
                <a:latin typeface="+mj-lt"/>
              </a:rPr>
            </a:br>
            <a:r>
              <a:rPr lang="it-IT" dirty="0" smtClean="0">
                <a:latin typeface="+mj-lt"/>
              </a:rPr>
              <a:t>Source</a:t>
            </a:r>
          </a:p>
        </p:txBody>
      </p:sp>
      <p:sp>
        <p:nvSpPr>
          <p:cNvPr id="7" name="Figura a mano libera 6"/>
          <p:cNvSpPr/>
          <p:nvPr/>
        </p:nvSpPr>
        <p:spPr bwMode="auto">
          <a:xfrm rot="595973">
            <a:off x="2102152" y="1571077"/>
            <a:ext cx="1791478" cy="297106"/>
          </a:xfrm>
          <a:custGeom>
            <a:avLst/>
            <a:gdLst>
              <a:gd name="connsiteX0" fmla="*/ 0 w 1791478"/>
              <a:gd name="connsiteY0" fmla="*/ 124356 h 297106"/>
              <a:gd name="connsiteX1" fmla="*/ 121298 w 1791478"/>
              <a:gd name="connsiteY1" fmla="*/ 3058 h 297106"/>
              <a:gd name="connsiteX2" fmla="*/ 186612 w 1791478"/>
              <a:gd name="connsiteY2" fmla="*/ 236323 h 297106"/>
              <a:gd name="connsiteX3" fmla="*/ 298580 w 1791478"/>
              <a:gd name="connsiteY3" fmla="*/ 59042 h 297106"/>
              <a:gd name="connsiteX4" fmla="*/ 401216 w 1791478"/>
              <a:gd name="connsiteY4" fmla="*/ 217662 h 297106"/>
              <a:gd name="connsiteX5" fmla="*/ 513184 w 1791478"/>
              <a:gd name="connsiteY5" fmla="*/ 68372 h 297106"/>
              <a:gd name="connsiteX6" fmla="*/ 615820 w 1791478"/>
              <a:gd name="connsiteY6" fmla="*/ 236323 h 297106"/>
              <a:gd name="connsiteX7" fmla="*/ 727788 w 1791478"/>
              <a:gd name="connsiteY7" fmla="*/ 87033 h 297106"/>
              <a:gd name="connsiteX8" fmla="*/ 830425 w 1791478"/>
              <a:gd name="connsiteY8" fmla="*/ 282976 h 297106"/>
              <a:gd name="connsiteX9" fmla="*/ 942392 w 1791478"/>
              <a:gd name="connsiteY9" fmla="*/ 143017 h 297106"/>
              <a:gd name="connsiteX10" fmla="*/ 1063690 w 1791478"/>
              <a:gd name="connsiteY10" fmla="*/ 264315 h 297106"/>
              <a:gd name="connsiteX11" fmla="*/ 1175657 w 1791478"/>
              <a:gd name="connsiteY11" fmla="*/ 143017 h 297106"/>
              <a:gd name="connsiteX12" fmla="*/ 1306286 w 1791478"/>
              <a:gd name="connsiteY12" fmla="*/ 282976 h 297106"/>
              <a:gd name="connsiteX13" fmla="*/ 1791478 w 1791478"/>
              <a:gd name="connsiteY13" fmla="*/ 292307 h 297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1478" h="297106">
                <a:moveTo>
                  <a:pt x="0" y="124356"/>
                </a:moveTo>
                <a:cubicBezTo>
                  <a:pt x="45098" y="54376"/>
                  <a:pt x="90196" y="-15603"/>
                  <a:pt x="121298" y="3058"/>
                </a:cubicBezTo>
                <a:cubicBezTo>
                  <a:pt x="152400" y="21719"/>
                  <a:pt x="157065" y="226992"/>
                  <a:pt x="186612" y="236323"/>
                </a:cubicBezTo>
                <a:cubicBezTo>
                  <a:pt x="216159" y="245654"/>
                  <a:pt x="262813" y="62152"/>
                  <a:pt x="298580" y="59042"/>
                </a:cubicBezTo>
                <a:cubicBezTo>
                  <a:pt x="334347" y="55932"/>
                  <a:pt x="365449" y="216107"/>
                  <a:pt x="401216" y="217662"/>
                </a:cubicBezTo>
                <a:cubicBezTo>
                  <a:pt x="436983" y="219217"/>
                  <a:pt x="477417" y="65262"/>
                  <a:pt x="513184" y="68372"/>
                </a:cubicBezTo>
                <a:cubicBezTo>
                  <a:pt x="548951" y="71482"/>
                  <a:pt x="580053" y="233213"/>
                  <a:pt x="615820" y="236323"/>
                </a:cubicBezTo>
                <a:cubicBezTo>
                  <a:pt x="651587" y="239433"/>
                  <a:pt x="692021" y="79258"/>
                  <a:pt x="727788" y="87033"/>
                </a:cubicBezTo>
                <a:cubicBezTo>
                  <a:pt x="763555" y="94808"/>
                  <a:pt x="794658" y="273645"/>
                  <a:pt x="830425" y="282976"/>
                </a:cubicBezTo>
                <a:cubicBezTo>
                  <a:pt x="866192" y="292307"/>
                  <a:pt x="903515" y="146127"/>
                  <a:pt x="942392" y="143017"/>
                </a:cubicBezTo>
                <a:cubicBezTo>
                  <a:pt x="981270" y="139907"/>
                  <a:pt x="1024813" y="264315"/>
                  <a:pt x="1063690" y="264315"/>
                </a:cubicBezTo>
                <a:cubicBezTo>
                  <a:pt x="1102567" y="264315"/>
                  <a:pt x="1135224" y="139907"/>
                  <a:pt x="1175657" y="143017"/>
                </a:cubicBezTo>
                <a:cubicBezTo>
                  <a:pt x="1216090" y="146127"/>
                  <a:pt x="1203649" y="258094"/>
                  <a:pt x="1306286" y="282976"/>
                </a:cubicBezTo>
                <a:cubicBezTo>
                  <a:pt x="1408923" y="307858"/>
                  <a:pt x="1653074" y="292307"/>
                  <a:pt x="1791478" y="292307"/>
                </a:cubicBezTo>
              </a:path>
            </a:pathLst>
          </a:custGeom>
          <a:noFill/>
          <a:ln w="9525" cap="flat" cmpd="sng" algn="ctr">
            <a:solidFill>
              <a:srgbClr val="FFC000"/>
            </a:solidFill>
            <a:prstDash val="solid"/>
            <a:round/>
            <a:headEnd type="none" w="med" len="med"/>
            <a:tailEnd type="triangle" w="med" len="med"/>
          </a:ln>
          <a:effectLst/>
        </p:spPr>
        <p:txBody>
          <a:bodyPr rtlCol="0" anchor="ctr"/>
          <a:lstStyle/>
          <a:p>
            <a:pPr algn="ctr"/>
            <a:endParaRPr lang="it-IT"/>
          </a:p>
        </p:txBody>
      </p:sp>
      <p:sp>
        <p:nvSpPr>
          <p:cNvPr id="8" name="CasellaDiTesto 7"/>
          <p:cNvSpPr txBox="1"/>
          <p:nvPr/>
        </p:nvSpPr>
        <p:spPr>
          <a:xfrm>
            <a:off x="2712527" y="1926766"/>
            <a:ext cx="612540" cy="289310"/>
          </a:xfrm>
          <a:prstGeom prst="rect">
            <a:avLst/>
          </a:prstGeom>
          <a:noFill/>
        </p:spPr>
        <p:txBody>
          <a:bodyPr wrap="none" rtlCol="0">
            <a:spAutoFit/>
          </a:bodyPr>
          <a:lstStyle/>
          <a:p>
            <a:r>
              <a:rPr lang="it-IT" dirty="0" smtClean="0">
                <a:latin typeface="Symbol" pitchFamily="18" charset="2"/>
              </a:rPr>
              <a:t>g</a:t>
            </a:r>
            <a:r>
              <a:rPr lang="it-IT" dirty="0" smtClean="0">
                <a:latin typeface="+mj-lt"/>
              </a:rPr>
              <a:t> </a:t>
            </a:r>
            <a:r>
              <a:rPr lang="it-IT" dirty="0" err="1" smtClean="0">
                <a:latin typeface="+mj-lt"/>
              </a:rPr>
              <a:t>ray</a:t>
            </a:r>
            <a:endParaRPr lang="it-IT" dirty="0" smtClean="0">
              <a:latin typeface="+mj-lt"/>
            </a:endParaRPr>
          </a:p>
        </p:txBody>
      </p:sp>
      <p:cxnSp>
        <p:nvCxnSpPr>
          <p:cNvPr id="9" name="Connettore 2 8"/>
          <p:cNvCxnSpPr/>
          <p:nvPr/>
        </p:nvCxnSpPr>
        <p:spPr bwMode="auto">
          <a:xfrm>
            <a:off x="2112785" y="1358399"/>
            <a:ext cx="1791478" cy="246896"/>
          </a:xfrm>
          <a:prstGeom prst="straightConnector1">
            <a:avLst/>
          </a:prstGeom>
          <a:noFill/>
          <a:ln w="9525" cap="flat" cmpd="sng" algn="ctr">
            <a:solidFill>
              <a:srgbClr val="FF0000"/>
            </a:solidFill>
            <a:prstDash val="solid"/>
            <a:round/>
            <a:headEnd type="none" w="med" len="med"/>
            <a:tailEnd type="arrow"/>
          </a:ln>
          <a:effectLst/>
        </p:spPr>
      </p:cxnSp>
      <p:sp>
        <p:nvSpPr>
          <p:cNvPr id="10" name="CasellaDiTesto 9"/>
          <p:cNvSpPr txBox="1"/>
          <p:nvPr/>
        </p:nvSpPr>
        <p:spPr>
          <a:xfrm>
            <a:off x="2742419" y="1173733"/>
            <a:ext cx="940770" cy="369332"/>
          </a:xfrm>
          <a:prstGeom prst="rect">
            <a:avLst/>
          </a:prstGeom>
          <a:noFill/>
        </p:spPr>
        <p:txBody>
          <a:bodyPr wrap="none" rtlCol="0">
            <a:spAutoFit/>
          </a:bodyPr>
          <a:lstStyle/>
          <a:p>
            <a:r>
              <a:rPr lang="it-IT" dirty="0" err="1" smtClean="0">
                <a:latin typeface="+mj-lt"/>
              </a:rPr>
              <a:t>neutron</a:t>
            </a:r>
            <a:endParaRPr lang="it-IT" dirty="0" smtClean="0">
              <a:latin typeface="+mj-lt"/>
            </a:endParaRPr>
          </a:p>
        </p:txBody>
      </p:sp>
      <p:grpSp>
        <p:nvGrpSpPr>
          <p:cNvPr id="56" name="Gruppo 55"/>
          <p:cNvGrpSpPr/>
          <p:nvPr/>
        </p:nvGrpSpPr>
        <p:grpSpPr>
          <a:xfrm>
            <a:off x="5768718" y="617150"/>
            <a:ext cx="1872208" cy="1152127"/>
            <a:chOff x="5425818" y="798125"/>
            <a:chExt cx="1872208" cy="1152127"/>
          </a:xfrm>
        </p:grpSpPr>
        <p:cxnSp>
          <p:nvCxnSpPr>
            <p:cNvPr id="12" name="Connettore 2 11"/>
            <p:cNvCxnSpPr/>
            <p:nvPr/>
          </p:nvCxnSpPr>
          <p:spPr bwMode="auto">
            <a:xfrm flipV="1">
              <a:off x="5425818" y="798125"/>
              <a:ext cx="0" cy="1152127"/>
            </a:xfrm>
            <a:prstGeom prst="straightConnector1">
              <a:avLst/>
            </a:prstGeom>
            <a:noFill/>
            <a:ln w="9525" cap="flat" cmpd="sng" algn="ctr">
              <a:solidFill>
                <a:schemeClr val="tx1"/>
              </a:solidFill>
              <a:prstDash val="solid"/>
              <a:round/>
              <a:headEnd type="none" w="med" len="med"/>
              <a:tailEnd type="arrow"/>
            </a:ln>
            <a:effectLst/>
          </p:spPr>
        </p:cxnSp>
        <p:cxnSp>
          <p:nvCxnSpPr>
            <p:cNvPr id="13" name="Connettore 2 12"/>
            <p:cNvCxnSpPr/>
            <p:nvPr/>
          </p:nvCxnSpPr>
          <p:spPr bwMode="auto">
            <a:xfrm>
              <a:off x="5425818" y="1950252"/>
              <a:ext cx="1872208" cy="0"/>
            </a:xfrm>
            <a:prstGeom prst="straightConnector1">
              <a:avLst/>
            </a:prstGeom>
            <a:noFill/>
            <a:ln w="9525" cap="flat" cmpd="sng" algn="ctr">
              <a:solidFill>
                <a:schemeClr val="tx1"/>
              </a:solidFill>
              <a:prstDash val="solid"/>
              <a:round/>
              <a:headEnd type="none" w="med" len="med"/>
              <a:tailEnd type="arrow"/>
            </a:ln>
            <a:effectLst/>
          </p:spPr>
        </p:cxnSp>
        <p:cxnSp>
          <p:nvCxnSpPr>
            <p:cNvPr id="14" name="Connettore 1 13"/>
            <p:cNvCxnSpPr/>
            <p:nvPr/>
          </p:nvCxnSpPr>
          <p:spPr bwMode="auto">
            <a:xfrm flipV="1">
              <a:off x="5713850" y="960803"/>
              <a:ext cx="0" cy="972108"/>
            </a:xfrm>
            <a:prstGeom prst="line">
              <a:avLst/>
            </a:prstGeom>
            <a:noFill/>
            <a:ln w="19050" cap="flat" cmpd="sng" algn="ctr">
              <a:solidFill>
                <a:srgbClr val="FF0000"/>
              </a:solidFill>
              <a:prstDash val="solid"/>
              <a:round/>
              <a:headEnd type="none" w="med" len="med"/>
              <a:tailEnd type="none" w="med" len="med"/>
            </a:ln>
            <a:effectLst/>
          </p:spPr>
        </p:cxnSp>
        <p:sp>
          <p:nvSpPr>
            <p:cNvPr id="15" name="Figura a mano libera 14"/>
            <p:cNvSpPr/>
            <p:nvPr/>
          </p:nvSpPr>
          <p:spPr bwMode="auto">
            <a:xfrm>
              <a:off x="5713850" y="986157"/>
              <a:ext cx="1268963" cy="951723"/>
            </a:xfrm>
            <a:custGeom>
              <a:avLst/>
              <a:gdLst>
                <a:gd name="connsiteX0" fmla="*/ 0 w 1268963"/>
                <a:gd name="connsiteY0" fmla="*/ 0 h 951723"/>
                <a:gd name="connsiteX1" fmla="*/ 233265 w 1268963"/>
                <a:gd name="connsiteY1" fmla="*/ 727788 h 951723"/>
                <a:gd name="connsiteX2" fmla="*/ 1268963 w 1268963"/>
                <a:gd name="connsiteY2" fmla="*/ 951723 h 951723"/>
              </a:gdLst>
              <a:ahLst/>
              <a:cxnLst>
                <a:cxn ang="0">
                  <a:pos x="connsiteX0" y="connsiteY0"/>
                </a:cxn>
                <a:cxn ang="0">
                  <a:pos x="connsiteX1" y="connsiteY1"/>
                </a:cxn>
                <a:cxn ang="0">
                  <a:pos x="connsiteX2" y="connsiteY2"/>
                </a:cxn>
              </a:cxnLst>
              <a:rect l="l" t="t" r="r" b="b"/>
              <a:pathLst>
                <a:path w="1268963" h="951723">
                  <a:moveTo>
                    <a:pt x="0" y="0"/>
                  </a:moveTo>
                  <a:cubicBezTo>
                    <a:pt x="10885" y="284584"/>
                    <a:pt x="21771" y="569168"/>
                    <a:pt x="233265" y="727788"/>
                  </a:cubicBezTo>
                  <a:cubicBezTo>
                    <a:pt x="444759" y="886409"/>
                    <a:pt x="1099457" y="909735"/>
                    <a:pt x="1268963" y="951723"/>
                  </a:cubicBezTo>
                </a:path>
              </a:pathLst>
            </a:custGeom>
            <a:noFill/>
            <a:ln w="19050" cap="flat" cmpd="sng" algn="ctr">
              <a:solidFill>
                <a:srgbClr val="FF0000"/>
              </a:solidFill>
              <a:prstDash val="solid"/>
              <a:round/>
              <a:headEnd type="none" w="med" len="med"/>
              <a:tailEnd type="none" w="med" len="med"/>
            </a:ln>
            <a:effectLst/>
          </p:spPr>
          <p:txBody>
            <a:bodyPr rtlCol="0" anchor="ctr"/>
            <a:lstStyle/>
            <a:p>
              <a:pPr algn="ctr"/>
              <a:endParaRPr lang="it-IT"/>
            </a:p>
          </p:txBody>
        </p:sp>
        <p:sp>
          <p:nvSpPr>
            <p:cNvPr id="20" name="CasellaDiTesto 19"/>
            <p:cNvSpPr txBox="1"/>
            <p:nvPr/>
          </p:nvSpPr>
          <p:spPr>
            <a:xfrm>
              <a:off x="6073890" y="1323447"/>
              <a:ext cx="968535" cy="369332"/>
            </a:xfrm>
            <a:prstGeom prst="rect">
              <a:avLst/>
            </a:prstGeom>
            <a:noFill/>
          </p:spPr>
          <p:txBody>
            <a:bodyPr wrap="none" rtlCol="0">
              <a:spAutoFit/>
            </a:bodyPr>
            <a:lstStyle/>
            <a:p>
              <a:r>
                <a:rPr lang="it-IT" dirty="0" smtClean="0">
                  <a:latin typeface="+mj-lt"/>
                </a:rPr>
                <a:t>SHAPE 1</a:t>
              </a:r>
            </a:p>
          </p:txBody>
        </p:sp>
      </p:grpSp>
      <p:grpSp>
        <p:nvGrpSpPr>
          <p:cNvPr id="55" name="Gruppo 54"/>
          <p:cNvGrpSpPr/>
          <p:nvPr/>
        </p:nvGrpSpPr>
        <p:grpSpPr>
          <a:xfrm>
            <a:off x="5777512" y="1912125"/>
            <a:ext cx="1872208" cy="1152127"/>
            <a:chOff x="5415562" y="2093100"/>
            <a:chExt cx="1872208" cy="1152127"/>
          </a:xfrm>
        </p:grpSpPr>
        <p:cxnSp>
          <p:nvCxnSpPr>
            <p:cNvPr id="16" name="Connettore 2 15"/>
            <p:cNvCxnSpPr/>
            <p:nvPr/>
          </p:nvCxnSpPr>
          <p:spPr bwMode="auto">
            <a:xfrm flipV="1">
              <a:off x="5415562" y="2093100"/>
              <a:ext cx="0" cy="1152127"/>
            </a:xfrm>
            <a:prstGeom prst="straightConnector1">
              <a:avLst/>
            </a:prstGeom>
            <a:noFill/>
            <a:ln w="9525" cap="flat" cmpd="sng" algn="ctr">
              <a:solidFill>
                <a:schemeClr val="tx1"/>
              </a:solidFill>
              <a:prstDash val="solid"/>
              <a:round/>
              <a:headEnd type="none" w="med" len="med"/>
              <a:tailEnd type="arrow"/>
            </a:ln>
            <a:effectLst/>
          </p:spPr>
        </p:cxnSp>
        <p:cxnSp>
          <p:nvCxnSpPr>
            <p:cNvPr id="17" name="Connettore 2 16"/>
            <p:cNvCxnSpPr/>
            <p:nvPr/>
          </p:nvCxnSpPr>
          <p:spPr bwMode="auto">
            <a:xfrm>
              <a:off x="5415562" y="3245227"/>
              <a:ext cx="1872208" cy="0"/>
            </a:xfrm>
            <a:prstGeom prst="straightConnector1">
              <a:avLst/>
            </a:prstGeom>
            <a:noFill/>
            <a:ln w="9525" cap="flat" cmpd="sng" algn="ctr">
              <a:solidFill>
                <a:schemeClr val="tx1"/>
              </a:solidFill>
              <a:prstDash val="solid"/>
              <a:round/>
              <a:headEnd type="none" w="med" len="med"/>
              <a:tailEnd type="arrow"/>
            </a:ln>
            <a:effectLst/>
          </p:spPr>
        </p:cxnSp>
        <p:cxnSp>
          <p:nvCxnSpPr>
            <p:cNvPr id="18" name="Connettore 1 17"/>
            <p:cNvCxnSpPr/>
            <p:nvPr/>
          </p:nvCxnSpPr>
          <p:spPr bwMode="auto">
            <a:xfrm flipV="1">
              <a:off x="5703594" y="2255778"/>
              <a:ext cx="0" cy="972108"/>
            </a:xfrm>
            <a:prstGeom prst="line">
              <a:avLst/>
            </a:prstGeom>
            <a:noFill/>
            <a:ln w="19050" cap="flat" cmpd="sng" algn="ctr">
              <a:solidFill>
                <a:srgbClr val="FFC000"/>
              </a:solidFill>
              <a:prstDash val="solid"/>
              <a:round/>
              <a:headEnd type="none" w="med" len="med"/>
              <a:tailEnd type="none" w="med" len="med"/>
            </a:ln>
            <a:effectLst/>
          </p:spPr>
        </p:cxnSp>
        <p:sp>
          <p:nvSpPr>
            <p:cNvPr id="19" name="Figura a mano libera 18"/>
            <p:cNvSpPr/>
            <p:nvPr/>
          </p:nvSpPr>
          <p:spPr bwMode="auto">
            <a:xfrm>
              <a:off x="5713850" y="2252396"/>
              <a:ext cx="1271892" cy="988555"/>
            </a:xfrm>
            <a:custGeom>
              <a:avLst/>
              <a:gdLst>
                <a:gd name="connsiteX0" fmla="*/ 2928 w 1271892"/>
                <a:gd name="connsiteY0" fmla="*/ 0 h 988555"/>
                <a:gd name="connsiteX1" fmla="*/ 198871 w 1271892"/>
                <a:gd name="connsiteY1" fmla="*/ 858417 h 988555"/>
                <a:gd name="connsiteX2" fmla="*/ 1271892 w 1271892"/>
                <a:gd name="connsiteY2" fmla="*/ 970384 h 988555"/>
              </a:gdLst>
              <a:ahLst/>
              <a:cxnLst>
                <a:cxn ang="0">
                  <a:pos x="connsiteX0" y="connsiteY0"/>
                </a:cxn>
                <a:cxn ang="0">
                  <a:pos x="connsiteX1" y="connsiteY1"/>
                </a:cxn>
                <a:cxn ang="0">
                  <a:pos x="connsiteX2" y="connsiteY2"/>
                </a:cxn>
              </a:cxnLst>
              <a:rect l="l" t="t" r="r" b="b"/>
              <a:pathLst>
                <a:path w="1271892" h="988555">
                  <a:moveTo>
                    <a:pt x="2928" y="0"/>
                  </a:moveTo>
                  <a:cubicBezTo>
                    <a:pt x="-4848" y="348343"/>
                    <a:pt x="-12623" y="696686"/>
                    <a:pt x="198871" y="858417"/>
                  </a:cubicBezTo>
                  <a:cubicBezTo>
                    <a:pt x="410365" y="1020148"/>
                    <a:pt x="841128" y="995266"/>
                    <a:pt x="1271892" y="970384"/>
                  </a:cubicBezTo>
                </a:path>
              </a:pathLst>
            </a:custGeom>
            <a:noFill/>
            <a:ln w="19050" cap="flat" cmpd="sng" algn="ctr">
              <a:solidFill>
                <a:srgbClr val="FFC000"/>
              </a:solidFill>
              <a:prstDash val="solid"/>
              <a:round/>
              <a:headEnd type="none" w="med" len="med"/>
              <a:tailEnd type="none" w="med" len="med"/>
            </a:ln>
            <a:effectLst/>
          </p:spPr>
          <p:txBody>
            <a:bodyPr rtlCol="0" anchor="ctr"/>
            <a:lstStyle/>
            <a:p>
              <a:pPr algn="ctr"/>
              <a:endParaRPr lang="it-IT"/>
            </a:p>
          </p:txBody>
        </p:sp>
        <p:sp>
          <p:nvSpPr>
            <p:cNvPr id="21" name="CasellaDiTesto 20"/>
            <p:cNvSpPr txBox="1"/>
            <p:nvPr/>
          </p:nvSpPr>
          <p:spPr>
            <a:xfrm>
              <a:off x="6063634" y="2659872"/>
              <a:ext cx="968535" cy="369332"/>
            </a:xfrm>
            <a:prstGeom prst="rect">
              <a:avLst/>
            </a:prstGeom>
            <a:noFill/>
          </p:spPr>
          <p:txBody>
            <a:bodyPr wrap="none" rtlCol="0">
              <a:spAutoFit/>
            </a:bodyPr>
            <a:lstStyle/>
            <a:p>
              <a:r>
                <a:rPr lang="it-IT" dirty="0" smtClean="0">
                  <a:latin typeface="+mj-lt"/>
                </a:rPr>
                <a:t>SHAPE 2</a:t>
              </a:r>
            </a:p>
          </p:txBody>
        </p:sp>
      </p:grpSp>
      <p:cxnSp>
        <p:nvCxnSpPr>
          <p:cNvPr id="35" name="Connettore 2 34"/>
          <p:cNvCxnSpPr/>
          <p:nvPr/>
        </p:nvCxnSpPr>
        <p:spPr bwMode="auto">
          <a:xfrm>
            <a:off x="601416" y="4186051"/>
            <a:ext cx="2376264" cy="0"/>
          </a:xfrm>
          <a:prstGeom prst="straightConnector1">
            <a:avLst/>
          </a:prstGeom>
          <a:noFill/>
          <a:ln w="9525" cap="flat" cmpd="sng" algn="ctr">
            <a:solidFill>
              <a:schemeClr val="tx1">
                <a:lumMod val="95000"/>
                <a:lumOff val="5000"/>
              </a:schemeClr>
            </a:solidFill>
            <a:prstDash val="solid"/>
            <a:round/>
            <a:headEnd type="none" w="med" len="med"/>
            <a:tailEnd type="arrow"/>
          </a:ln>
          <a:effectLst/>
        </p:spPr>
      </p:cxnSp>
      <p:sp>
        <p:nvSpPr>
          <p:cNvPr id="36" name="Rettangolo 35"/>
          <p:cNvSpPr/>
          <p:nvPr/>
        </p:nvSpPr>
        <p:spPr bwMode="auto">
          <a:xfrm>
            <a:off x="889448" y="3970027"/>
            <a:ext cx="410649" cy="216024"/>
          </a:xfrm>
          <a:prstGeom prst="rect">
            <a:avLst/>
          </a:prstGeom>
          <a:solidFill>
            <a:srgbClr val="C00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bg1"/>
                </a:solidFill>
                <a:effectLst/>
                <a:latin typeface="Arial" charset="0"/>
              </a:rPr>
              <a:t>20%</a:t>
            </a:r>
          </a:p>
        </p:txBody>
      </p:sp>
      <p:sp>
        <p:nvSpPr>
          <p:cNvPr id="37" name="Rettangolo 36"/>
          <p:cNvSpPr/>
          <p:nvPr/>
        </p:nvSpPr>
        <p:spPr bwMode="auto">
          <a:xfrm>
            <a:off x="1897560" y="3033923"/>
            <a:ext cx="410649" cy="1165888"/>
          </a:xfrm>
          <a:prstGeom prst="rect">
            <a:avLst/>
          </a:prstGeom>
          <a:solidFill>
            <a:srgbClr val="FFC00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charset="0"/>
              </a:rPr>
              <a:t>80%</a:t>
            </a:r>
          </a:p>
        </p:txBody>
      </p:sp>
      <p:cxnSp>
        <p:nvCxnSpPr>
          <p:cNvPr id="38" name="Connettore 2 37"/>
          <p:cNvCxnSpPr/>
          <p:nvPr/>
        </p:nvCxnSpPr>
        <p:spPr bwMode="auto">
          <a:xfrm flipV="1">
            <a:off x="3464581" y="4624964"/>
            <a:ext cx="0" cy="1152127"/>
          </a:xfrm>
          <a:prstGeom prst="straightConnector1">
            <a:avLst/>
          </a:prstGeom>
          <a:noFill/>
          <a:ln w="9525" cap="flat" cmpd="sng" algn="ctr">
            <a:solidFill>
              <a:schemeClr val="tx1"/>
            </a:solidFill>
            <a:prstDash val="solid"/>
            <a:round/>
            <a:headEnd type="none" w="med" len="med"/>
            <a:tailEnd type="arrow"/>
          </a:ln>
          <a:effectLst/>
        </p:spPr>
      </p:cxnSp>
      <p:cxnSp>
        <p:nvCxnSpPr>
          <p:cNvPr id="39" name="Connettore 2 38"/>
          <p:cNvCxnSpPr/>
          <p:nvPr/>
        </p:nvCxnSpPr>
        <p:spPr bwMode="auto">
          <a:xfrm>
            <a:off x="3464581" y="5777091"/>
            <a:ext cx="3403267" cy="0"/>
          </a:xfrm>
          <a:prstGeom prst="straightConnector1">
            <a:avLst/>
          </a:prstGeom>
          <a:noFill/>
          <a:ln w="9525" cap="flat" cmpd="sng" algn="ctr">
            <a:solidFill>
              <a:schemeClr val="tx1"/>
            </a:solidFill>
            <a:prstDash val="solid"/>
            <a:round/>
            <a:headEnd type="none" w="med" len="med"/>
            <a:tailEnd type="arrow"/>
          </a:ln>
          <a:effectLst/>
        </p:spPr>
      </p:cxnSp>
      <p:cxnSp>
        <p:nvCxnSpPr>
          <p:cNvPr id="40" name="Connettore 1 39"/>
          <p:cNvCxnSpPr/>
          <p:nvPr/>
        </p:nvCxnSpPr>
        <p:spPr bwMode="auto">
          <a:xfrm flipV="1">
            <a:off x="3618292" y="4766743"/>
            <a:ext cx="0" cy="972108"/>
          </a:xfrm>
          <a:prstGeom prst="line">
            <a:avLst/>
          </a:prstGeom>
          <a:noFill/>
          <a:ln w="19050" cap="flat" cmpd="sng" algn="ctr">
            <a:solidFill>
              <a:srgbClr val="FFC000"/>
            </a:solidFill>
            <a:prstDash val="solid"/>
            <a:round/>
            <a:headEnd type="none" w="med" len="med"/>
            <a:tailEnd type="none" w="med" len="med"/>
          </a:ln>
          <a:effectLst/>
        </p:spPr>
      </p:cxnSp>
      <p:sp>
        <p:nvSpPr>
          <p:cNvPr id="41" name="Figura a mano libera 40"/>
          <p:cNvSpPr/>
          <p:nvPr/>
        </p:nvSpPr>
        <p:spPr bwMode="auto">
          <a:xfrm>
            <a:off x="3628863" y="4742310"/>
            <a:ext cx="1271892" cy="988555"/>
          </a:xfrm>
          <a:custGeom>
            <a:avLst/>
            <a:gdLst>
              <a:gd name="connsiteX0" fmla="*/ 2928 w 1271892"/>
              <a:gd name="connsiteY0" fmla="*/ 0 h 988555"/>
              <a:gd name="connsiteX1" fmla="*/ 198871 w 1271892"/>
              <a:gd name="connsiteY1" fmla="*/ 858417 h 988555"/>
              <a:gd name="connsiteX2" fmla="*/ 1271892 w 1271892"/>
              <a:gd name="connsiteY2" fmla="*/ 970384 h 988555"/>
            </a:gdLst>
            <a:ahLst/>
            <a:cxnLst>
              <a:cxn ang="0">
                <a:pos x="connsiteX0" y="connsiteY0"/>
              </a:cxn>
              <a:cxn ang="0">
                <a:pos x="connsiteX1" y="connsiteY1"/>
              </a:cxn>
              <a:cxn ang="0">
                <a:pos x="connsiteX2" y="connsiteY2"/>
              </a:cxn>
            </a:cxnLst>
            <a:rect l="l" t="t" r="r" b="b"/>
            <a:pathLst>
              <a:path w="1271892" h="988555">
                <a:moveTo>
                  <a:pt x="2928" y="0"/>
                </a:moveTo>
                <a:cubicBezTo>
                  <a:pt x="-4848" y="348343"/>
                  <a:pt x="-12623" y="696686"/>
                  <a:pt x="198871" y="858417"/>
                </a:cubicBezTo>
                <a:cubicBezTo>
                  <a:pt x="410365" y="1020148"/>
                  <a:pt x="841128" y="995266"/>
                  <a:pt x="1271892" y="970384"/>
                </a:cubicBezTo>
              </a:path>
            </a:pathLst>
          </a:custGeom>
          <a:noFill/>
          <a:ln w="19050" cap="flat" cmpd="sng" algn="ctr">
            <a:solidFill>
              <a:srgbClr val="FFC000"/>
            </a:solidFill>
            <a:prstDash val="solid"/>
            <a:round/>
            <a:headEnd type="none" w="med" len="med"/>
            <a:tailEnd type="none" w="med" len="med"/>
          </a:ln>
          <a:effectLst/>
        </p:spPr>
        <p:txBody>
          <a:bodyPr rtlCol="0" anchor="ctr"/>
          <a:lstStyle/>
          <a:p>
            <a:pPr algn="ctr"/>
            <a:endParaRPr lang="it-IT"/>
          </a:p>
        </p:txBody>
      </p:sp>
      <p:cxnSp>
        <p:nvCxnSpPr>
          <p:cNvPr id="42" name="Connettore 1 41"/>
          <p:cNvCxnSpPr/>
          <p:nvPr/>
        </p:nvCxnSpPr>
        <p:spPr bwMode="auto">
          <a:xfrm flipV="1">
            <a:off x="4024965" y="4779734"/>
            <a:ext cx="0" cy="972108"/>
          </a:xfrm>
          <a:prstGeom prst="line">
            <a:avLst/>
          </a:prstGeom>
          <a:noFill/>
          <a:ln w="19050" cap="flat" cmpd="sng" algn="ctr">
            <a:solidFill>
              <a:srgbClr val="FF0000"/>
            </a:solidFill>
            <a:prstDash val="solid"/>
            <a:round/>
            <a:headEnd type="none" w="med" len="med"/>
            <a:tailEnd type="none" w="med" len="med"/>
          </a:ln>
          <a:effectLst/>
        </p:spPr>
      </p:cxnSp>
      <p:sp>
        <p:nvSpPr>
          <p:cNvPr id="43" name="Figura a mano libera 42"/>
          <p:cNvSpPr/>
          <p:nvPr/>
        </p:nvSpPr>
        <p:spPr bwMode="auto">
          <a:xfrm>
            <a:off x="4024965" y="4805088"/>
            <a:ext cx="1268963" cy="951723"/>
          </a:xfrm>
          <a:custGeom>
            <a:avLst/>
            <a:gdLst>
              <a:gd name="connsiteX0" fmla="*/ 0 w 1268963"/>
              <a:gd name="connsiteY0" fmla="*/ 0 h 951723"/>
              <a:gd name="connsiteX1" fmla="*/ 233265 w 1268963"/>
              <a:gd name="connsiteY1" fmla="*/ 727788 h 951723"/>
              <a:gd name="connsiteX2" fmla="*/ 1268963 w 1268963"/>
              <a:gd name="connsiteY2" fmla="*/ 951723 h 951723"/>
            </a:gdLst>
            <a:ahLst/>
            <a:cxnLst>
              <a:cxn ang="0">
                <a:pos x="connsiteX0" y="connsiteY0"/>
              </a:cxn>
              <a:cxn ang="0">
                <a:pos x="connsiteX1" y="connsiteY1"/>
              </a:cxn>
              <a:cxn ang="0">
                <a:pos x="connsiteX2" y="connsiteY2"/>
              </a:cxn>
            </a:cxnLst>
            <a:rect l="l" t="t" r="r" b="b"/>
            <a:pathLst>
              <a:path w="1268963" h="951723">
                <a:moveTo>
                  <a:pt x="0" y="0"/>
                </a:moveTo>
                <a:cubicBezTo>
                  <a:pt x="10885" y="284584"/>
                  <a:pt x="21771" y="569168"/>
                  <a:pt x="233265" y="727788"/>
                </a:cubicBezTo>
                <a:cubicBezTo>
                  <a:pt x="444759" y="886409"/>
                  <a:pt x="1099457" y="909735"/>
                  <a:pt x="1268963" y="951723"/>
                </a:cubicBezTo>
              </a:path>
            </a:pathLst>
          </a:custGeom>
          <a:noFill/>
          <a:ln w="19050" cap="flat" cmpd="sng" algn="ctr">
            <a:solidFill>
              <a:srgbClr val="FF0000"/>
            </a:solidFill>
            <a:prstDash val="solid"/>
            <a:round/>
            <a:headEnd type="none" w="med" len="med"/>
            <a:tailEnd type="none" w="med" len="med"/>
          </a:ln>
          <a:effectLst/>
        </p:spPr>
        <p:txBody>
          <a:bodyPr rtlCol="0" anchor="ctr"/>
          <a:lstStyle/>
          <a:p>
            <a:pPr algn="ctr"/>
            <a:endParaRPr lang="it-IT"/>
          </a:p>
        </p:txBody>
      </p:sp>
      <p:cxnSp>
        <p:nvCxnSpPr>
          <p:cNvPr id="44" name="Connettore 1 43"/>
          <p:cNvCxnSpPr/>
          <p:nvPr/>
        </p:nvCxnSpPr>
        <p:spPr bwMode="auto">
          <a:xfrm flipV="1">
            <a:off x="4779616" y="4707726"/>
            <a:ext cx="0" cy="972108"/>
          </a:xfrm>
          <a:prstGeom prst="line">
            <a:avLst/>
          </a:prstGeom>
          <a:noFill/>
          <a:ln w="19050" cap="flat" cmpd="sng" algn="ctr">
            <a:solidFill>
              <a:srgbClr val="FFC000"/>
            </a:solidFill>
            <a:prstDash val="solid"/>
            <a:round/>
            <a:headEnd type="none" w="med" len="med"/>
            <a:tailEnd type="none" w="med" len="med"/>
          </a:ln>
          <a:effectLst/>
        </p:spPr>
      </p:cxnSp>
      <p:sp>
        <p:nvSpPr>
          <p:cNvPr id="45" name="Figura a mano libera 44"/>
          <p:cNvSpPr/>
          <p:nvPr/>
        </p:nvSpPr>
        <p:spPr bwMode="auto">
          <a:xfrm>
            <a:off x="4789872" y="4715230"/>
            <a:ext cx="1271892" cy="988555"/>
          </a:xfrm>
          <a:custGeom>
            <a:avLst/>
            <a:gdLst>
              <a:gd name="connsiteX0" fmla="*/ 2928 w 1271892"/>
              <a:gd name="connsiteY0" fmla="*/ 0 h 988555"/>
              <a:gd name="connsiteX1" fmla="*/ 198871 w 1271892"/>
              <a:gd name="connsiteY1" fmla="*/ 858417 h 988555"/>
              <a:gd name="connsiteX2" fmla="*/ 1271892 w 1271892"/>
              <a:gd name="connsiteY2" fmla="*/ 970384 h 988555"/>
            </a:gdLst>
            <a:ahLst/>
            <a:cxnLst>
              <a:cxn ang="0">
                <a:pos x="connsiteX0" y="connsiteY0"/>
              </a:cxn>
              <a:cxn ang="0">
                <a:pos x="connsiteX1" y="connsiteY1"/>
              </a:cxn>
              <a:cxn ang="0">
                <a:pos x="connsiteX2" y="connsiteY2"/>
              </a:cxn>
            </a:cxnLst>
            <a:rect l="l" t="t" r="r" b="b"/>
            <a:pathLst>
              <a:path w="1271892" h="988555">
                <a:moveTo>
                  <a:pt x="2928" y="0"/>
                </a:moveTo>
                <a:cubicBezTo>
                  <a:pt x="-4848" y="348343"/>
                  <a:pt x="-12623" y="696686"/>
                  <a:pt x="198871" y="858417"/>
                </a:cubicBezTo>
                <a:cubicBezTo>
                  <a:pt x="410365" y="1020148"/>
                  <a:pt x="841128" y="995266"/>
                  <a:pt x="1271892" y="970384"/>
                </a:cubicBezTo>
              </a:path>
            </a:pathLst>
          </a:custGeom>
          <a:noFill/>
          <a:ln w="19050" cap="flat" cmpd="sng" algn="ctr">
            <a:solidFill>
              <a:srgbClr val="FFC000"/>
            </a:solidFill>
            <a:prstDash val="solid"/>
            <a:round/>
            <a:headEnd type="none" w="med" len="med"/>
            <a:tailEnd type="none" w="med" len="med"/>
          </a:ln>
          <a:effectLst/>
        </p:spPr>
        <p:txBody>
          <a:bodyPr rtlCol="0" anchor="ctr"/>
          <a:lstStyle/>
          <a:p>
            <a:pPr algn="ctr"/>
            <a:endParaRPr lang="it-IT"/>
          </a:p>
        </p:txBody>
      </p:sp>
      <p:cxnSp>
        <p:nvCxnSpPr>
          <p:cNvPr id="46" name="Connettore 1 45"/>
          <p:cNvCxnSpPr/>
          <p:nvPr/>
        </p:nvCxnSpPr>
        <p:spPr bwMode="auto">
          <a:xfrm flipV="1">
            <a:off x="5355680" y="4779734"/>
            <a:ext cx="0" cy="972108"/>
          </a:xfrm>
          <a:prstGeom prst="line">
            <a:avLst/>
          </a:prstGeom>
          <a:noFill/>
          <a:ln w="19050" cap="flat" cmpd="sng" algn="ctr">
            <a:solidFill>
              <a:srgbClr val="FFC000"/>
            </a:solidFill>
            <a:prstDash val="solid"/>
            <a:round/>
            <a:headEnd type="none" w="med" len="med"/>
            <a:tailEnd type="none" w="med" len="med"/>
          </a:ln>
          <a:effectLst/>
        </p:spPr>
      </p:cxnSp>
      <p:sp>
        <p:nvSpPr>
          <p:cNvPr id="47" name="Figura a mano libera 46"/>
          <p:cNvSpPr/>
          <p:nvPr/>
        </p:nvSpPr>
        <p:spPr bwMode="auto">
          <a:xfrm>
            <a:off x="5365936" y="4787238"/>
            <a:ext cx="1271892" cy="988555"/>
          </a:xfrm>
          <a:custGeom>
            <a:avLst/>
            <a:gdLst>
              <a:gd name="connsiteX0" fmla="*/ 2928 w 1271892"/>
              <a:gd name="connsiteY0" fmla="*/ 0 h 988555"/>
              <a:gd name="connsiteX1" fmla="*/ 198871 w 1271892"/>
              <a:gd name="connsiteY1" fmla="*/ 858417 h 988555"/>
              <a:gd name="connsiteX2" fmla="*/ 1271892 w 1271892"/>
              <a:gd name="connsiteY2" fmla="*/ 970384 h 988555"/>
            </a:gdLst>
            <a:ahLst/>
            <a:cxnLst>
              <a:cxn ang="0">
                <a:pos x="connsiteX0" y="connsiteY0"/>
              </a:cxn>
              <a:cxn ang="0">
                <a:pos x="connsiteX1" y="connsiteY1"/>
              </a:cxn>
              <a:cxn ang="0">
                <a:pos x="connsiteX2" y="connsiteY2"/>
              </a:cxn>
            </a:cxnLst>
            <a:rect l="l" t="t" r="r" b="b"/>
            <a:pathLst>
              <a:path w="1271892" h="988555">
                <a:moveTo>
                  <a:pt x="2928" y="0"/>
                </a:moveTo>
                <a:cubicBezTo>
                  <a:pt x="-4848" y="348343"/>
                  <a:pt x="-12623" y="696686"/>
                  <a:pt x="198871" y="858417"/>
                </a:cubicBezTo>
                <a:cubicBezTo>
                  <a:pt x="410365" y="1020148"/>
                  <a:pt x="841128" y="995266"/>
                  <a:pt x="1271892" y="970384"/>
                </a:cubicBezTo>
              </a:path>
            </a:pathLst>
          </a:custGeom>
          <a:noFill/>
          <a:ln w="19050" cap="flat" cmpd="sng" algn="ctr">
            <a:solidFill>
              <a:srgbClr val="FFC000"/>
            </a:solidFill>
            <a:prstDash val="solid"/>
            <a:round/>
            <a:headEnd type="none" w="med" len="med"/>
            <a:tailEnd type="none" w="med" len="med"/>
          </a:ln>
          <a:effectLst/>
        </p:spPr>
        <p:txBody>
          <a:bodyPr rtlCol="0" anchor="ctr"/>
          <a:lstStyle/>
          <a:p>
            <a:pPr algn="ctr"/>
            <a:endParaRPr lang="it-IT"/>
          </a:p>
        </p:txBody>
      </p:sp>
      <p:pic>
        <p:nvPicPr>
          <p:cNvPr id="48" name="Picture 2" descr="http://www.caen.it/documents/work_EcommerceProduct/770/DPP_PSD_g.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964"/>
          <a:stretch/>
        </p:blipFill>
        <p:spPr bwMode="auto">
          <a:xfrm>
            <a:off x="6558157" y="3079035"/>
            <a:ext cx="2396545" cy="13021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caen.it/documents/work_EcommerceProduct/756/MCA_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7848" y="4903955"/>
            <a:ext cx="1931184" cy="792087"/>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uppo 51"/>
          <p:cNvGrpSpPr/>
          <p:nvPr/>
        </p:nvGrpSpPr>
        <p:grpSpPr>
          <a:xfrm>
            <a:off x="4005924" y="1493204"/>
            <a:ext cx="1015418" cy="738502"/>
            <a:chOff x="1179660" y="863795"/>
            <a:chExt cx="1134125" cy="681976"/>
          </a:xfrm>
        </p:grpSpPr>
        <p:sp>
          <p:nvSpPr>
            <p:cNvPr id="53" name="Memoria ad accesso diretto 52"/>
            <p:cNvSpPr/>
            <p:nvPr/>
          </p:nvSpPr>
          <p:spPr bwMode="auto">
            <a:xfrm>
              <a:off x="1179660" y="863795"/>
              <a:ext cx="899511" cy="681976"/>
            </a:xfrm>
            <a:prstGeom prst="flowChartMagneticDrum">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
          <p:nvSpPr>
            <p:cNvPr id="54" name="Memoria ad accesso diretto 53"/>
            <p:cNvSpPr/>
            <p:nvPr/>
          </p:nvSpPr>
          <p:spPr bwMode="auto">
            <a:xfrm>
              <a:off x="1866478" y="956513"/>
              <a:ext cx="447307" cy="493388"/>
            </a:xfrm>
            <a:prstGeom prst="flowChartMagneticDrum">
              <a:avLst/>
            </a:prstGeom>
            <a:solidFill>
              <a:schemeClr val="accent5">
                <a:lumMod val="75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grpSp>
      <p:graphicFrame>
        <p:nvGraphicFramePr>
          <p:cNvPr id="2" name="Oggetto 1"/>
          <p:cNvGraphicFramePr>
            <a:graphicFrameLocks noChangeAspect="1"/>
          </p:cNvGraphicFramePr>
          <p:nvPr>
            <p:extLst>
              <p:ext uri="{D42A27DB-BD31-4B8C-83A1-F6EECF244321}">
                <p14:modId xmlns:p14="http://schemas.microsoft.com/office/powerpoint/2010/main" val="3602557049"/>
              </p:ext>
            </p:extLst>
          </p:nvPr>
        </p:nvGraphicFramePr>
        <p:xfrm>
          <a:off x="1651495" y="987776"/>
          <a:ext cx="477837" cy="885825"/>
        </p:xfrm>
        <a:graphic>
          <a:graphicData uri="http://schemas.openxmlformats.org/presentationml/2006/ole">
            <mc:AlternateContent xmlns:mc="http://schemas.openxmlformats.org/markup-compatibility/2006">
              <mc:Choice xmlns:v="urn:schemas-microsoft-com:vml" Requires="v">
                <p:oleObj spid="_x0000_s46111" name="Visio" r:id="rId6" imgW="478329" imgH="885628" progId="Visio.Drawing.11">
                  <p:embed/>
                </p:oleObj>
              </mc:Choice>
              <mc:Fallback>
                <p:oleObj name="Visio" r:id="rId6" imgW="478329" imgH="885628"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1495" y="987776"/>
                        <a:ext cx="47783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 name="Freccia in giù 34"/>
          <p:cNvSpPr/>
          <p:nvPr/>
        </p:nvSpPr>
        <p:spPr bwMode="auto">
          <a:xfrm rot="16200000">
            <a:off x="2923637" y="4935761"/>
            <a:ext cx="373054" cy="691507"/>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0" name="Freccia in giù 34"/>
          <p:cNvSpPr/>
          <p:nvPr/>
        </p:nvSpPr>
        <p:spPr bwMode="auto">
          <a:xfrm rot="16200000">
            <a:off x="6105548" y="4935761"/>
            <a:ext cx="373054" cy="691507"/>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1" name="Freccia in giù 34"/>
          <p:cNvSpPr/>
          <p:nvPr/>
        </p:nvSpPr>
        <p:spPr bwMode="auto">
          <a:xfrm rot="14723645">
            <a:off x="5283611" y="1267024"/>
            <a:ext cx="221048" cy="515476"/>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2" name="Freccia in giù 34"/>
          <p:cNvSpPr/>
          <p:nvPr/>
        </p:nvSpPr>
        <p:spPr bwMode="auto">
          <a:xfrm rot="6876355" flipV="1">
            <a:off x="5283611" y="1868023"/>
            <a:ext cx="221048" cy="515476"/>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3" name="CasellaDiTesto 62"/>
          <p:cNvSpPr txBox="1"/>
          <p:nvPr/>
        </p:nvSpPr>
        <p:spPr>
          <a:xfrm>
            <a:off x="914663" y="2663563"/>
            <a:ext cx="2387096" cy="289310"/>
          </a:xfrm>
          <a:prstGeom prst="rect">
            <a:avLst/>
          </a:prstGeom>
          <a:noFill/>
        </p:spPr>
        <p:txBody>
          <a:bodyPr wrap="square" rtlCol="0">
            <a:spAutoFit/>
          </a:bodyPr>
          <a:lstStyle/>
          <a:p>
            <a:pPr algn="ctr"/>
            <a:r>
              <a:rPr lang="it-IT" dirty="0" smtClean="0">
                <a:latin typeface="+mj-lt"/>
              </a:rPr>
              <a:t>shape1/shape2 ratio</a:t>
            </a:r>
          </a:p>
        </p:txBody>
      </p:sp>
      <p:sp>
        <p:nvSpPr>
          <p:cNvPr id="64" name="Freccia in giù 34"/>
          <p:cNvSpPr/>
          <p:nvPr/>
        </p:nvSpPr>
        <p:spPr bwMode="auto">
          <a:xfrm rot="10800000" flipV="1">
            <a:off x="1718395" y="4371359"/>
            <a:ext cx="437952" cy="507210"/>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67" name="Gruppo 66"/>
          <p:cNvGrpSpPr/>
          <p:nvPr/>
        </p:nvGrpSpPr>
        <p:grpSpPr>
          <a:xfrm>
            <a:off x="2509628" y="3198695"/>
            <a:ext cx="997618" cy="697754"/>
            <a:chOff x="5415562" y="2093100"/>
            <a:chExt cx="1995236" cy="1152127"/>
          </a:xfrm>
        </p:grpSpPr>
        <p:cxnSp>
          <p:nvCxnSpPr>
            <p:cNvPr id="68" name="Connettore 2 67"/>
            <p:cNvCxnSpPr/>
            <p:nvPr/>
          </p:nvCxnSpPr>
          <p:spPr bwMode="auto">
            <a:xfrm flipV="1">
              <a:off x="5415562" y="2093100"/>
              <a:ext cx="0" cy="1152127"/>
            </a:xfrm>
            <a:prstGeom prst="straightConnector1">
              <a:avLst/>
            </a:prstGeom>
            <a:noFill/>
            <a:ln w="9525" cap="flat" cmpd="sng" algn="ctr">
              <a:solidFill>
                <a:schemeClr val="tx1"/>
              </a:solidFill>
              <a:prstDash val="solid"/>
              <a:round/>
              <a:headEnd type="none" w="med" len="med"/>
              <a:tailEnd type="arrow"/>
            </a:ln>
            <a:effectLst/>
          </p:spPr>
        </p:cxnSp>
        <p:cxnSp>
          <p:nvCxnSpPr>
            <p:cNvPr id="69" name="Connettore 2 68"/>
            <p:cNvCxnSpPr/>
            <p:nvPr/>
          </p:nvCxnSpPr>
          <p:spPr bwMode="auto">
            <a:xfrm>
              <a:off x="5415562" y="3245227"/>
              <a:ext cx="1872208" cy="0"/>
            </a:xfrm>
            <a:prstGeom prst="straightConnector1">
              <a:avLst/>
            </a:prstGeom>
            <a:noFill/>
            <a:ln w="9525" cap="flat" cmpd="sng" algn="ctr">
              <a:solidFill>
                <a:schemeClr val="tx1"/>
              </a:solidFill>
              <a:prstDash val="solid"/>
              <a:round/>
              <a:headEnd type="none" w="med" len="med"/>
              <a:tailEnd type="arrow"/>
            </a:ln>
            <a:effectLst/>
          </p:spPr>
        </p:cxnSp>
        <p:cxnSp>
          <p:nvCxnSpPr>
            <p:cNvPr id="70" name="Connettore 1 69"/>
            <p:cNvCxnSpPr/>
            <p:nvPr/>
          </p:nvCxnSpPr>
          <p:spPr bwMode="auto">
            <a:xfrm flipV="1">
              <a:off x="5703594" y="2255778"/>
              <a:ext cx="0" cy="972108"/>
            </a:xfrm>
            <a:prstGeom prst="line">
              <a:avLst/>
            </a:prstGeom>
            <a:noFill/>
            <a:ln w="19050" cap="flat" cmpd="sng" algn="ctr">
              <a:solidFill>
                <a:srgbClr val="FFC000"/>
              </a:solidFill>
              <a:prstDash val="solid"/>
              <a:round/>
              <a:headEnd type="none" w="med" len="med"/>
              <a:tailEnd type="none" w="med" len="med"/>
            </a:ln>
            <a:effectLst/>
          </p:spPr>
        </p:cxnSp>
        <p:sp>
          <p:nvSpPr>
            <p:cNvPr id="71" name="Figura a mano libera 70"/>
            <p:cNvSpPr/>
            <p:nvPr/>
          </p:nvSpPr>
          <p:spPr bwMode="auto">
            <a:xfrm>
              <a:off x="5713850" y="2252396"/>
              <a:ext cx="1271892" cy="988555"/>
            </a:xfrm>
            <a:custGeom>
              <a:avLst/>
              <a:gdLst>
                <a:gd name="connsiteX0" fmla="*/ 2928 w 1271892"/>
                <a:gd name="connsiteY0" fmla="*/ 0 h 988555"/>
                <a:gd name="connsiteX1" fmla="*/ 198871 w 1271892"/>
                <a:gd name="connsiteY1" fmla="*/ 858417 h 988555"/>
                <a:gd name="connsiteX2" fmla="*/ 1271892 w 1271892"/>
                <a:gd name="connsiteY2" fmla="*/ 970384 h 988555"/>
              </a:gdLst>
              <a:ahLst/>
              <a:cxnLst>
                <a:cxn ang="0">
                  <a:pos x="connsiteX0" y="connsiteY0"/>
                </a:cxn>
                <a:cxn ang="0">
                  <a:pos x="connsiteX1" y="connsiteY1"/>
                </a:cxn>
                <a:cxn ang="0">
                  <a:pos x="connsiteX2" y="connsiteY2"/>
                </a:cxn>
              </a:cxnLst>
              <a:rect l="l" t="t" r="r" b="b"/>
              <a:pathLst>
                <a:path w="1271892" h="988555">
                  <a:moveTo>
                    <a:pt x="2928" y="0"/>
                  </a:moveTo>
                  <a:cubicBezTo>
                    <a:pt x="-4848" y="348343"/>
                    <a:pt x="-12623" y="696686"/>
                    <a:pt x="198871" y="858417"/>
                  </a:cubicBezTo>
                  <a:cubicBezTo>
                    <a:pt x="410365" y="1020148"/>
                    <a:pt x="841128" y="995266"/>
                    <a:pt x="1271892" y="970384"/>
                  </a:cubicBezTo>
                </a:path>
              </a:pathLst>
            </a:custGeom>
            <a:noFill/>
            <a:ln w="19050" cap="flat" cmpd="sng" algn="ctr">
              <a:solidFill>
                <a:srgbClr val="FFC000"/>
              </a:solidFill>
              <a:prstDash val="solid"/>
              <a:round/>
              <a:headEnd type="none" w="med" len="med"/>
              <a:tailEnd type="none" w="med" len="med"/>
            </a:ln>
            <a:effectLst/>
          </p:spPr>
          <p:txBody>
            <a:bodyPr rtlCol="0" anchor="ctr"/>
            <a:lstStyle/>
            <a:p>
              <a:pPr algn="ctr"/>
              <a:endParaRPr lang="it-IT"/>
            </a:p>
          </p:txBody>
        </p:sp>
        <p:sp>
          <p:nvSpPr>
            <p:cNvPr id="72" name="CasellaDiTesto 71"/>
            <p:cNvSpPr txBox="1"/>
            <p:nvPr/>
          </p:nvSpPr>
          <p:spPr>
            <a:xfrm>
              <a:off x="6063634" y="2659872"/>
              <a:ext cx="1347164" cy="355740"/>
            </a:xfrm>
            <a:prstGeom prst="rect">
              <a:avLst/>
            </a:prstGeom>
            <a:noFill/>
          </p:spPr>
          <p:txBody>
            <a:bodyPr wrap="none" rtlCol="0">
              <a:spAutoFit/>
            </a:bodyPr>
            <a:lstStyle/>
            <a:p>
              <a:r>
                <a:rPr lang="it-IT" sz="1000" dirty="0" smtClean="0">
                  <a:latin typeface="+mj-lt"/>
                </a:rPr>
                <a:t>SHAPE 2</a:t>
              </a:r>
            </a:p>
          </p:txBody>
        </p:sp>
      </p:grpSp>
      <p:grpSp>
        <p:nvGrpSpPr>
          <p:cNvPr id="73" name="Gruppo 72"/>
          <p:cNvGrpSpPr/>
          <p:nvPr/>
        </p:nvGrpSpPr>
        <p:grpSpPr>
          <a:xfrm>
            <a:off x="521278" y="3122007"/>
            <a:ext cx="1014050" cy="749417"/>
            <a:chOff x="5425818" y="798125"/>
            <a:chExt cx="1930216" cy="1152127"/>
          </a:xfrm>
        </p:grpSpPr>
        <p:cxnSp>
          <p:nvCxnSpPr>
            <p:cNvPr id="74" name="Connettore 2 73"/>
            <p:cNvCxnSpPr/>
            <p:nvPr/>
          </p:nvCxnSpPr>
          <p:spPr bwMode="auto">
            <a:xfrm flipV="1">
              <a:off x="5425818" y="798125"/>
              <a:ext cx="0" cy="1152127"/>
            </a:xfrm>
            <a:prstGeom prst="straightConnector1">
              <a:avLst/>
            </a:prstGeom>
            <a:noFill/>
            <a:ln w="9525" cap="flat" cmpd="sng" algn="ctr">
              <a:solidFill>
                <a:schemeClr val="tx1"/>
              </a:solidFill>
              <a:prstDash val="solid"/>
              <a:round/>
              <a:headEnd type="none" w="med" len="med"/>
              <a:tailEnd type="arrow"/>
            </a:ln>
            <a:effectLst/>
          </p:spPr>
        </p:cxnSp>
        <p:cxnSp>
          <p:nvCxnSpPr>
            <p:cNvPr id="75" name="Connettore 2 74"/>
            <p:cNvCxnSpPr/>
            <p:nvPr/>
          </p:nvCxnSpPr>
          <p:spPr bwMode="auto">
            <a:xfrm>
              <a:off x="5425818" y="1950252"/>
              <a:ext cx="1872208" cy="0"/>
            </a:xfrm>
            <a:prstGeom prst="straightConnector1">
              <a:avLst/>
            </a:prstGeom>
            <a:noFill/>
            <a:ln w="9525" cap="flat" cmpd="sng" algn="ctr">
              <a:solidFill>
                <a:schemeClr val="tx1"/>
              </a:solidFill>
              <a:prstDash val="solid"/>
              <a:round/>
              <a:headEnd type="none" w="med" len="med"/>
              <a:tailEnd type="arrow"/>
            </a:ln>
            <a:effectLst/>
          </p:spPr>
        </p:cxnSp>
        <p:cxnSp>
          <p:nvCxnSpPr>
            <p:cNvPr id="76" name="Connettore 1 75"/>
            <p:cNvCxnSpPr/>
            <p:nvPr/>
          </p:nvCxnSpPr>
          <p:spPr bwMode="auto">
            <a:xfrm flipV="1">
              <a:off x="5713850" y="960803"/>
              <a:ext cx="0" cy="972108"/>
            </a:xfrm>
            <a:prstGeom prst="line">
              <a:avLst/>
            </a:prstGeom>
            <a:noFill/>
            <a:ln w="19050" cap="flat" cmpd="sng" algn="ctr">
              <a:solidFill>
                <a:srgbClr val="FF0000"/>
              </a:solidFill>
              <a:prstDash val="solid"/>
              <a:round/>
              <a:headEnd type="none" w="med" len="med"/>
              <a:tailEnd type="none" w="med" len="med"/>
            </a:ln>
            <a:effectLst/>
          </p:spPr>
        </p:cxnSp>
        <p:sp>
          <p:nvSpPr>
            <p:cNvPr id="77" name="Figura a mano libera 76"/>
            <p:cNvSpPr/>
            <p:nvPr/>
          </p:nvSpPr>
          <p:spPr bwMode="auto">
            <a:xfrm>
              <a:off x="5713850" y="986157"/>
              <a:ext cx="1268963" cy="951723"/>
            </a:xfrm>
            <a:custGeom>
              <a:avLst/>
              <a:gdLst>
                <a:gd name="connsiteX0" fmla="*/ 0 w 1268963"/>
                <a:gd name="connsiteY0" fmla="*/ 0 h 951723"/>
                <a:gd name="connsiteX1" fmla="*/ 233265 w 1268963"/>
                <a:gd name="connsiteY1" fmla="*/ 727788 h 951723"/>
                <a:gd name="connsiteX2" fmla="*/ 1268963 w 1268963"/>
                <a:gd name="connsiteY2" fmla="*/ 951723 h 951723"/>
              </a:gdLst>
              <a:ahLst/>
              <a:cxnLst>
                <a:cxn ang="0">
                  <a:pos x="connsiteX0" y="connsiteY0"/>
                </a:cxn>
                <a:cxn ang="0">
                  <a:pos x="connsiteX1" y="connsiteY1"/>
                </a:cxn>
                <a:cxn ang="0">
                  <a:pos x="connsiteX2" y="connsiteY2"/>
                </a:cxn>
              </a:cxnLst>
              <a:rect l="l" t="t" r="r" b="b"/>
              <a:pathLst>
                <a:path w="1268963" h="951723">
                  <a:moveTo>
                    <a:pt x="0" y="0"/>
                  </a:moveTo>
                  <a:cubicBezTo>
                    <a:pt x="10885" y="284584"/>
                    <a:pt x="21771" y="569168"/>
                    <a:pt x="233265" y="727788"/>
                  </a:cubicBezTo>
                  <a:cubicBezTo>
                    <a:pt x="444759" y="886409"/>
                    <a:pt x="1099457" y="909735"/>
                    <a:pt x="1268963" y="951723"/>
                  </a:cubicBezTo>
                </a:path>
              </a:pathLst>
            </a:custGeom>
            <a:noFill/>
            <a:ln w="19050" cap="flat" cmpd="sng" algn="ctr">
              <a:solidFill>
                <a:srgbClr val="FF0000"/>
              </a:solidFill>
              <a:prstDash val="solid"/>
              <a:round/>
              <a:headEnd type="none" w="med" len="med"/>
              <a:tailEnd type="none" w="med" len="med"/>
            </a:ln>
            <a:effectLst/>
          </p:spPr>
          <p:txBody>
            <a:bodyPr rtlCol="0" anchor="ctr"/>
            <a:lstStyle/>
            <a:p>
              <a:pPr algn="ctr"/>
              <a:endParaRPr lang="it-IT"/>
            </a:p>
          </p:txBody>
        </p:sp>
        <p:sp>
          <p:nvSpPr>
            <p:cNvPr id="78" name="CasellaDiTesto 77"/>
            <p:cNvSpPr txBox="1"/>
            <p:nvPr/>
          </p:nvSpPr>
          <p:spPr>
            <a:xfrm>
              <a:off x="6073889" y="1323447"/>
              <a:ext cx="1282145" cy="331216"/>
            </a:xfrm>
            <a:prstGeom prst="rect">
              <a:avLst/>
            </a:prstGeom>
            <a:noFill/>
          </p:spPr>
          <p:txBody>
            <a:bodyPr wrap="none" rtlCol="0">
              <a:spAutoFit/>
            </a:bodyPr>
            <a:lstStyle/>
            <a:p>
              <a:r>
                <a:rPr lang="it-IT" sz="1000" dirty="0" smtClean="0">
                  <a:latin typeface="+mj-lt"/>
                </a:rPr>
                <a:t>SHAPE 1</a:t>
              </a:r>
            </a:p>
          </p:txBody>
        </p:sp>
      </p:grpSp>
      <p:sp>
        <p:nvSpPr>
          <p:cNvPr id="79" name="Freccia in giù 34"/>
          <p:cNvSpPr/>
          <p:nvPr/>
        </p:nvSpPr>
        <p:spPr bwMode="auto">
          <a:xfrm flipV="1">
            <a:off x="7742943" y="4382676"/>
            <a:ext cx="377110" cy="449834"/>
          </a:xfrm>
          <a:prstGeom prst="downArrow">
            <a:avLst/>
          </a:prstGeom>
          <a:gradFill>
            <a:gsLst>
              <a:gs pos="0">
                <a:srgbClr val="03D4A8"/>
              </a:gs>
              <a:gs pos="28000">
                <a:srgbClr val="21D6E0"/>
              </a:gs>
              <a:gs pos="69000">
                <a:srgbClr val="0087E6"/>
              </a:gs>
              <a:gs pos="100000">
                <a:srgbClr val="005CBF"/>
              </a:gs>
            </a:gsLst>
            <a:lin ang="5400000" scaled="0"/>
          </a:gradFill>
          <a:ln w="9525"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pic>
        <p:nvPicPr>
          <p:cNvPr id="6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4772" y="4903955"/>
            <a:ext cx="1577346" cy="76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25313"/>
      </p:ext>
    </p:extLst>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9" name="Gruppo 98"/>
          <p:cNvGrpSpPr/>
          <p:nvPr/>
        </p:nvGrpSpPr>
        <p:grpSpPr>
          <a:xfrm>
            <a:off x="782076" y="761033"/>
            <a:ext cx="1877685" cy="1512167"/>
            <a:chOff x="4941987" y="2587779"/>
            <a:chExt cx="1003642" cy="841221"/>
          </a:xfrm>
        </p:grpSpPr>
        <p:pic>
          <p:nvPicPr>
            <p:cNvPr id="100" name="Immagine 99"/>
            <p:cNvPicPr>
              <a:picLocks noChangeAspect="1"/>
            </p:cNvPicPr>
            <p:nvPr/>
          </p:nvPicPr>
          <p:blipFill rotWithShape="1">
            <a:blip r:embed="rId4" cstate="print">
              <a:extLst>
                <a:ext uri="{28A0092B-C50C-407E-A947-70E740481C1C}">
                  <a14:useLocalDpi xmlns:a14="http://schemas.microsoft.com/office/drawing/2010/main" val="0"/>
                </a:ext>
              </a:extLst>
            </a:blip>
            <a:srcRect l="8502" t="13405" r="3276" b="5986"/>
            <a:stretch/>
          </p:blipFill>
          <p:spPr>
            <a:xfrm>
              <a:off x="4941987" y="2587779"/>
              <a:ext cx="1003642" cy="841221"/>
            </a:xfrm>
            <a:prstGeom prst="rect">
              <a:avLst/>
            </a:prstGeom>
          </p:spPr>
        </p:pic>
        <p:sp>
          <p:nvSpPr>
            <p:cNvPr id="101" name="Rettangolo 100"/>
            <p:cNvSpPr/>
            <p:nvPr/>
          </p:nvSpPr>
          <p:spPr bwMode="auto">
            <a:xfrm flipH="1">
              <a:off x="5228097" y="2600355"/>
              <a:ext cx="45719" cy="771107"/>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ndParaRPr>
            </a:p>
          </p:txBody>
        </p:sp>
      </p:grpSp>
      <p:pic>
        <p:nvPicPr>
          <p:cNvPr id="87" name="Picture 6" descr="http://www.detectoremulator.com/images/syn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580" y="4930737"/>
            <a:ext cx="5595859" cy="1387773"/>
          </a:xfrm>
          <a:prstGeom prst="rect">
            <a:avLst/>
          </a:prstGeom>
          <a:noFill/>
          <a:extLst>
            <a:ext uri="{909E8E84-426E-40DD-AFC4-6F175D3DCCD1}">
              <a14:hiddenFill xmlns:a14="http://schemas.microsoft.com/office/drawing/2010/main">
                <a:solidFill>
                  <a:srgbClr val="FFFFFF"/>
                </a:solidFill>
              </a14:hiddenFill>
            </a:ext>
          </a:extLst>
        </p:spPr>
      </p:pic>
      <p:sp>
        <p:nvSpPr>
          <p:cNvPr id="3481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4819" name="Rectangle 2"/>
          <p:cNvSpPr>
            <a:spLocks noGrp="1" noChangeArrowheads="1"/>
          </p:cNvSpPr>
          <p:nvPr>
            <p:ph type="title" idx="4294967295"/>
          </p:nvPr>
        </p:nvSpPr>
        <p:spPr bwMode="auto">
          <a:xfrm>
            <a:off x="1676400" y="0"/>
            <a:ext cx="7467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DDE Application Example 3</a:t>
            </a:r>
          </a:p>
        </p:txBody>
      </p:sp>
      <p:sp>
        <p:nvSpPr>
          <p:cNvPr id="52" name="CasellaDiTesto 51"/>
          <p:cNvSpPr txBox="1"/>
          <p:nvPr/>
        </p:nvSpPr>
        <p:spPr>
          <a:xfrm>
            <a:off x="7282338" y="5175225"/>
            <a:ext cx="569387" cy="369332"/>
          </a:xfrm>
          <a:prstGeom prst="rect">
            <a:avLst/>
          </a:prstGeom>
          <a:solidFill>
            <a:srgbClr val="FF0000"/>
          </a:solidFill>
        </p:spPr>
        <p:txBody>
          <a:bodyPr wrap="none" rtlCol="0">
            <a:spAutoFit/>
          </a:bodyPr>
          <a:lstStyle/>
          <a:p>
            <a:r>
              <a:rPr lang="it-IT" dirty="0" smtClean="0">
                <a:solidFill>
                  <a:schemeClr val="bg1"/>
                </a:solidFill>
                <a:latin typeface="+mj-lt"/>
              </a:rPr>
              <a:t>CH1</a:t>
            </a:r>
          </a:p>
        </p:txBody>
      </p:sp>
      <p:sp>
        <p:nvSpPr>
          <p:cNvPr id="53" name="CasellaDiTesto 52"/>
          <p:cNvSpPr txBox="1"/>
          <p:nvPr/>
        </p:nvSpPr>
        <p:spPr>
          <a:xfrm>
            <a:off x="7282338" y="5525973"/>
            <a:ext cx="569387" cy="369332"/>
          </a:xfrm>
          <a:prstGeom prst="rect">
            <a:avLst/>
          </a:prstGeom>
          <a:solidFill>
            <a:srgbClr val="0000FF"/>
          </a:solidFill>
        </p:spPr>
        <p:txBody>
          <a:bodyPr wrap="none" rtlCol="0">
            <a:spAutoFit/>
          </a:bodyPr>
          <a:lstStyle/>
          <a:p>
            <a:r>
              <a:rPr lang="it-IT" dirty="0" smtClean="0">
                <a:solidFill>
                  <a:schemeClr val="bg1"/>
                </a:solidFill>
                <a:latin typeface="+mj-lt"/>
              </a:rPr>
              <a:t>CH2</a:t>
            </a:r>
          </a:p>
        </p:txBody>
      </p:sp>
      <p:sp>
        <p:nvSpPr>
          <p:cNvPr id="56" name="CasellaDiTesto 55"/>
          <p:cNvSpPr txBox="1"/>
          <p:nvPr/>
        </p:nvSpPr>
        <p:spPr>
          <a:xfrm>
            <a:off x="1411270" y="3955677"/>
            <a:ext cx="679994" cy="338554"/>
          </a:xfrm>
          <a:prstGeom prst="rect">
            <a:avLst/>
          </a:prstGeom>
          <a:noFill/>
        </p:spPr>
        <p:txBody>
          <a:bodyPr wrap="none" rtlCol="0">
            <a:spAutoFit/>
          </a:bodyPr>
          <a:lstStyle/>
          <a:p>
            <a:r>
              <a:rPr lang="it-IT" sz="2000" baseline="30000" dirty="0"/>
              <a:t>22</a:t>
            </a:r>
            <a:r>
              <a:rPr lang="it-IT" sz="2000" dirty="0" smtClean="0">
                <a:latin typeface="+mj-lt"/>
              </a:rPr>
              <a:t>Na</a:t>
            </a:r>
            <a:endParaRPr lang="it-IT" sz="2000" baseline="30000" dirty="0" smtClean="0">
              <a:latin typeface="+mj-lt"/>
            </a:endParaRPr>
          </a:p>
        </p:txBody>
      </p:sp>
      <p:pic>
        <p:nvPicPr>
          <p:cNvPr id="59" name="Immagine 58"/>
          <p:cNvPicPr>
            <a:picLocks noChangeAspect="1"/>
          </p:cNvPicPr>
          <p:nvPr/>
        </p:nvPicPr>
        <p:blipFill rotWithShape="1">
          <a:blip r:embed="rId6" cstate="print">
            <a:extLst>
              <a:ext uri="{28A0092B-C50C-407E-A947-70E740481C1C}">
                <a14:useLocalDpi xmlns:a14="http://schemas.microsoft.com/office/drawing/2010/main" val="0"/>
              </a:ext>
            </a:extLst>
          </a:blip>
          <a:srcRect l="8502" t="13405" r="3276" b="5986"/>
          <a:stretch/>
        </p:blipFill>
        <p:spPr>
          <a:xfrm>
            <a:off x="881360" y="4611792"/>
            <a:ext cx="1730699" cy="1450617"/>
          </a:xfrm>
          <a:prstGeom prst="rect">
            <a:avLst/>
          </a:prstGeom>
        </p:spPr>
      </p:pic>
      <p:sp>
        <p:nvSpPr>
          <p:cNvPr id="64" name="CasellaDiTesto 63"/>
          <p:cNvSpPr txBox="1"/>
          <p:nvPr/>
        </p:nvSpPr>
        <p:spPr>
          <a:xfrm>
            <a:off x="1011539" y="870785"/>
            <a:ext cx="1470339" cy="646331"/>
          </a:xfrm>
          <a:prstGeom prst="rect">
            <a:avLst/>
          </a:prstGeom>
          <a:noFill/>
        </p:spPr>
        <p:txBody>
          <a:bodyPr wrap="none" rtlCol="0">
            <a:spAutoFit/>
          </a:bodyPr>
          <a:lstStyle/>
          <a:p>
            <a:r>
              <a:rPr lang="it-IT" dirty="0" err="1" smtClean="0">
                <a:latin typeface="+mj-lt"/>
              </a:rPr>
              <a:t>Uncorrelated</a:t>
            </a:r>
            <a:r>
              <a:rPr lang="it-IT" dirty="0" smtClean="0">
                <a:latin typeface="+mj-lt"/>
              </a:rPr>
              <a:t> </a:t>
            </a:r>
            <a:br>
              <a:rPr lang="it-IT" dirty="0" smtClean="0">
                <a:latin typeface="+mj-lt"/>
              </a:rPr>
            </a:br>
            <a:r>
              <a:rPr lang="it-IT" dirty="0" smtClean="0">
                <a:latin typeface="+mj-lt"/>
              </a:rPr>
              <a:t>background</a:t>
            </a:r>
          </a:p>
        </p:txBody>
      </p:sp>
      <p:sp>
        <p:nvSpPr>
          <p:cNvPr id="67" name="CasellaDiTesto 66"/>
          <p:cNvSpPr txBox="1"/>
          <p:nvPr/>
        </p:nvSpPr>
        <p:spPr>
          <a:xfrm>
            <a:off x="822341" y="4388299"/>
            <a:ext cx="1832878" cy="289310"/>
          </a:xfrm>
          <a:prstGeom prst="rect">
            <a:avLst/>
          </a:prstGeom>
          <a:noFill/>
        </p:spPr>
        <p:txBody>
          <a:bodyPr wrap="square" rtlCol="0">
            <a:spAutoFit/>
          </a:bodyPr>
          <a:lstStyle/>
          <a:p>
            <a:r>
              <a:rPr lang="it-IT" dirty="0" err="1" smtClean="0">
                <a:latin typeface="+mj-lt"/>
              </a:rPr>
              <a:t>Correlated</a:t>
            </a:r>
            <a:r>
              <a:rPr lang="it-IT" dirty="0">
                <a:latin typeface="+mj-lt"/>
              </a:rPr>
              <a:t> </a:t>
            </a:r>
            <a:r>
              <a:rPr lang="it-IT" dirty="0" err="1" smtClean="0">
                <a:latin typeface="+mj-lt"/>
              </a:rPr>
              <a:t>Events</a:t>
            </a:r>
            <a:endParaRPr lang="it-IT" dirty="0" smtClean="0">
              <a:latin typeface="+mj-lt"/>
            </a:endParaRPr>
          </a:p>
        </p:txBody>
      </p:sp>
      <p:pic>
        <p:nvPicPr>
          <p:cNvPr id="69" name="Immagine 68"/>
          <p:cNvPicPr>
            <a:picLocks noChangeAspect="1"/>
          </p:cNvPicPr>
          <p:nvPr/>
        </p:nvPicPr>
        <p:blipFill rotWithShape="1">
          <a:blip r:embed="rId7" cstate="print">
            <a:extLst>
              <a:ext uri="{28A0092B-C50C-407E-A947-70E740481C1C}">
                <a14:useLocalDpi xmlns:a14="http://schemas.microsoft.com/office/drawing/2010/main" val="0"/>
              </a:ext>
            </a:extLst>
          </a:blip>
          <a:srcRect l="8502" t="13405" r="3276" b="5986"/>
          <a:stretch/>
        </p:blipFill>
        <p:spPr>
          <a:xfrm>
            <a:off x="5343599" y="802358"/>
            <a:ext cx="1722715" cy="1233649"/>
          </a:xfrm>
          <a:prstGeom prst="rect">
            <a:avLst/>
          </a:prstGeom>
        </p:spPr>
      </p:pic>
      <p:sp>
        <p:nvSpPr>
          <p:cNvPr id="71" name="CasellaDiTesto 70"/>
          <p:cNvSpPr txBox="1"/>
          <p:nvPr/>
        </p:nvSpPr>
        <p:spPr>
          <a:xfrm>
            <a:off x="4339957" y="3476478"/>
            <a:ext cx="569387" cy="369332"/>
          </a:xfrm>
          <a:prstGeom prst="rect">
            <a:avLst/>
          </a:prstGeom>
          <a:noFill/>
        </p:spPr>
        <p:txBody>
          <a:bodyPr wrap="none" rtlCol="0">
            <a:spAutoFit/>
          </a:bodyPr>
          <a:lstStyle/>
          <a:p>
            <a:r>
              <a:rPr lang="it-IT" dirty="0" smtClean="0">
                <a:latin typeface="+mj-lt"/>
              </a:rPr>
              <a:t>CH1</a:t>
            </a:r>
          </a:p>
        </p:txBody>
      </p:sp>
      <p:sp>
        <p:nvSpPr>
          <p:cNvPr id="72" name="CasellaDiTesto 71"/>
          <p:cNvSpPr txBox="1"/>
          <p:nvPr/>
        </p:nvSpPr>
        <p:spPr>
          <a:xfrm>
            <a:off x="7508834" y="3486548"/>
            <a:ext cx="569387" cy="369332"/>
          </a:xfrm>
          <a:prstGeom prst="rect">
            <a:avLst/>
          </a:prstGeom>
          <a:noFill/>
        </p:spPr>
        <p:txBody>
          <a:bodyPr wrap="none" rtlCol="0">
            <a:spAutoFit/>
          </a:bodyPr>
          <a:lstStyle/>
          <a:p>
            <a:r>
              <a:rPr lang="it-IT" dirty="0" smtClean="0">
                <a:latin typeface="+mj-lt"/>
              </a:rPr>
              <a:t>CH2</a:t>
            </a:r>
          </a:p>
        </p:txBody>
      </p:sp>
      <p:grpSp>
        <p:nvGrpSpPr>
          <p:cNvPr id="73" name="Gruppo 72"/>
          <p:cNvGrpSpPr/>
          <p:nvPr/>
        </p:nvGrpSpPr>
        <p:grpSpPr>
          <a:xfrm>
            <a:off x="3465914" y="1666455"/>
            <a:ext cx="1877685" cy="1512167"/>
            <a:chOff x="4941987" y="2587779"/>
            <a:chExt cx="1003642" cy="841221"/>
          </a:xfrm>
        </p:grpSpPr>
        <p:pic>
          <p:nvPicPr>
            <p:cNvPr id="74" name="Immagine 73"/>
            <p:cNvPicPr>
              <a:picLocks noChangeAspect="1"/>
            </p:cNvPicPr>
            <p:nvPr/>
          </p:nvPicPr>
          <p:blipFill rotWithShape="1">
            <a:blip r:embed="rId4" cstate="print">
              <a:extLst>
                <a:ext uri="{28A0092B-C50C-407E-A947-70E740481C1C}">
                  <a14:useLocalDpi xmlns:a14="http://schemas.microsoft.com/office/drawing/2010/main" val="0"/>
                </a:ext>
              </a:extLst>
            </a:blip>
            <a:srcRect l="8502" t="13405" r="3276" b="5986"/>
            <a:stretch/>
          </p:blipFill>
          <p:spPr>
            <a:xfrm>
              <a:off x="4941987" y="2587779"/>
              <a:ext cx="1003642" cy="841221"/>
            </a:xfrm>
            <a:prstGeom prst="rect">
              <a:avLst/>
            </a:prstGeom>
          </p:spPr>
        </p:pic>
        <p:sp>
          <p:nvSpPr>
            <p:cNvPr id="75" name="Rettangolo 74"/>
            <p:cNvSpPr/>
            <p:nvPr/>
          </p:nvSpPr>
          <p:spPr bwMode="auto">
            <a:xfrm flipH="1">
              <a:off x="5228097" y="2600355"/>
              <a:ext cx="45719" cy="771107"/>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ndParaRPr>
            </a:p>
          </p:txBody>
        </p:sp>
      </p:grpSp>
      <p:grpSp>
        <p:nvGrpSpPr>
          <p:cNvPr id="76" name="Gruppo 75"/>
          <p:cNvGrpSpPr/>
          <p:nvPr/>
        </p:nvGrpSpPr>
        <p:grpSpPr>
          <a:xfrm>
            <a:off x="7160373" y="1666455"/>
            <a:ext cx="1835696" cy="1524743"/>
            <a:chOff x="7308304" y="2600355"/>
            <a:chExt cx="1003642" cy="841221"/>
          </a:xfrm>
        </p:grpSpPr>
        <p:pic>
          <p:nvPicPr>
            <p:cNvPr id="77" name="Immagine 76"/>
            <p:cNvPicPr>
              <a:picLocks noChangeAspect="1"/>
            </p:cNvPicPr>
            <p:nvPr/>
          </p:nvPicPr>
          <p:blipFill rotWithShape="1">
            <a:blip r:embed="rId4" cstate="print">
              <a:extLst>
                <a:ext uri="{28A0092B-C50C-407E-A947-70E740481C1C}">
                  <a14:useLocalDpi xmlns:a14="http://schemas.microsoft.com/office/drawing/2010/main" val="0"/>
                </a:ext>
              </a:extLst>
            </a:blip>
            <a:srcRect l="8502" t="13405" r="3276" b="5986"/>
            <a:stretch/>
          </p:blipFill>
          <p:spPr>
            <a:xfrm>
              <a:off x="7308304" y="2600355"/>
              <a:ext cx="1003642" cy="841221"/>
            </a:xfrm>
            <a:prstGeom prst="rect">
              <a:avLst/>
            </a:prstGeom>
          </p:spPr>
        </p:pic>
        <p:sp>
          <p:nvSpPr>
            <p:cNvPr id="78" name="Rettangolo 77"/>
            <p:cNvSpPr/>
            <p:nvPr/>
          </p:nvSpPr>
          <p:spPr bwMode="auto">
            <a:xfrm flipH="1">
              <a:off x="7596336" y="2636912"/>
              <a:ext cx="45719" cy="771107"/>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ndParaRPr>
            </a:p>
          </p:txBody>
        </p:sp>
      </p:grpSp>
      <p:sp>
        <p:nvSpPr>
          <p:cNvPr id="79" name="O 78"/>
          <p:cNvSpPr/>
          <p:nvPr/>
        </p:nvSpPr>
        <p:spPr bwMode="auto">
          <a:xfrm>
            <a:off x="5482138" y="4047418"/>
            <a:ext cx="288032" cy="283332"/>
          </a:xfrm>
          <a:prstGeom prst="flowChartOr">
            <a:avLst/>
          </a:prstGeom>
          <a:noFill/>
          <a:ln w="9525" cap="flat" cmpd="sng" algn="ctr">
            <a:solidFill>
              <a:srgbClr val="B6020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ndParaRPr>
          </a:p>
        </p:txBody>
      </p:sp>
      <p:sp>
        <p:nvSpPr>
          <p:cNvPr id="80" name="O 79"/>
          <p:cNvSpPr/>
          <p:nvPr/>
        </p:nvSpPr>
        <p:spPr bwMode="auto">
          <a:xfrm>
            <a:off x="6778282" y="4052049"/>
            <a:ext cx="288032" cy="283332"/>
          </a:xfrm>
          <a:prstGeom prst="flowChartOr">
            <a:avLst/>
          </a:prstGeom>
          <a:noFill/>
          <a:ln w="9525" cap="flat" cmpd="sng" algn="ctr">
            <a:solidFill>
              <a:srgbClr val="B6020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ndParaRPr>
          </a:p>
        </p:txBody>
      </p:sp>
      <p:cxnSp>
        <p:nvCxnSpPr>
          <p:cNvPr id="81" name="Connettore 4 80"/>
          <p:cNvCxnSpPr>
            <a:stCxn id="74" idx="2"/>
            <a:endCxn id="79" idx="2"/>
          </p:cNvCxnSpPr>
          <p:nvPr/>
        </p:nvCxnSpPr>
        <p:spPr bwMode="auto">
          <a:xfrm rot="16200000" flipH="1">
            <a:off x="4438216" y="3145162"/>
            <a:ext cx="1010462" cy="1077381"/>
          </a:xfrm>
          <a:prstGeom prst="bentConnector2">
            <a:avLst/>
          </a:prstGeom>
          <a:noFill/>
          <a:ln w="9525" cap="flat" cmpd="sng" algn="ctr">
            <a:solidFill>
              <a:srgbClr val="FF0000"/>
            </a:solidFill>
            <a:prstDash val="solid"/>
            <a:round/>
            <a:headEnd type="none" w="med" len="med"/>
            <a:tailEnd type="arrow"/>
          </a:ln>
          <a:effectLst/>
        </p:spPr>
      </p:cxnSp>
      <p:cxnSp>
        <p:nvCxnSpPr>
          <p:cNvPr id="82" name="Connettore 4 81"/>
          <p:cNvCxnSpPr>
            <a:endCxn id="80" idx="6"/>
          </p:cNvCxnSpPr>
          <p:nvPr/>
        </p:nvCxnSpPr>
        <p:spPr bwMode="auto">
          <a:xfrm rot="5400000">
            <a:off x="6887975" y="3369538"/>
            <a:ext cx="1002517" cy="645837"/>
          </a:xfrm>
          <a:prstGeom prst="bentConnector2">
            <a:avLst/>
          </a:prstGeom>
          <a:noFill/>
          <a:ln w="9525" cap="flat" cmpd="sng" algn="ctr">
            <a:solidFill>
              <a:srgbClr val="FF0000"/>
            </a:solidFill>
            <a:prstDash val="solid"/>
            <a:round/>
            <a:headEnd type="none" w="med" len="med"/>
            <a:tailEnd type="arrow"/>
          </a:ln>
          <a:effectLst/>
        </p:spPr>
      </p:cxnSp>
      <p:cxnSp>
        <p:nvCxnSpPr>
          <p:cNvPr id="83" name="Connettore 2 82"/>
          <p:cNvCxnSpPr>
            <a:stCxn id="69" idx="2"/>
            <a:endCxn id="79" idx="0"/>
          </p:cNvCxnSpPr>
          <p:nvPr/>
        </p:nvCxnSpPr>
        <p:spPr bwMode="auto">
          <a:xfrm flipH="1">
            <a:off x="5626154" y="2036007"/>
            <a:ext cx="578803" cy="2011411"/>
          </a:xfrm>
          <a:prstGeom prst="straightConnector1">
            <a:avLst/>
          </a:prstGeom>
          <a:noFill/>
          <a:ln w="19050" cap="flat" cmpd="sng" algn="ctr">
            <a:solidFill>
              <a:srgbClr val="620CFF"/>
            </a:solidFill>
            <a:prstDash val="solid"/>
            <a:round/>
            <a:headEnd type="none" w="med" len="med"/>
            <a:tailEnd type="arrow"/>
          </a:ln>
          <a:effectLst/>
        </p:spPr>
      </p:cxnSp>
      <p:cxnSp>
        <p:nvCxnSpPr>
          <p:cNvPr id="84" name="Connettore 2 83"/>
          <p:cNvCxnSpPr>
            <a:stCxn id="69" idx="2"/>
            <a:endCxn id="80" idx="0"/>
          </p:cNvCxnSpPr>
          <p:nvPr/>
        </p:nvCxnSpPr>
        <p:spPr bwMode="auto">
          <a:xfrm>
            <a:off x="6204957" y="2036007"/>
            <a:ext cx="717341" cy="2016042"/>
          </a:xfrm>
          <a:prstGeom prst="straightConnector1">
            <a:avLst/>
          </a:prstGeom>
          <a:noFill/>
          <a:ln w="19050" cap="flat" cmpd="sng" algn="ctr">
            <a:solidFill>
              <a:srgbClr val="620CFF"/>
            </a:solidFill>
            <a:prstDash val="solid"/>
            <a:round/>
            <a:headEnd type="none" w="med" len="med"/>
            <a:tailEnd type="arrow"/>
          </a:ln>
          <a:effectLst/>
        </p:spPr>
      </p:cxnSp>
      <p:cxnSp>
        <p:nvCxnSpPr>
          <p:cNvPr id="85" name="Connettore 2 84"/>
          <p:cNvCxnSpPr>
            <a:stCxn id="79" idx="4"/>
          </p:cNvCxnSpPr>
          <p:nvPr/>
        </p:nvCxnSpPr>
        <p:spPr bwMode="auto">
          <a:xfrm>
            <a:off x="5626154" y="4330750"/>
            <a:ext cx="0" cy="576064"/>
          </a:xfrm>
          <a:prstGeom prst="straightConnector1">
            <a:avLst/>
          </a:prstGeom>
          <a:noFill/>
          <a:ln w="9525" cap="flat" cmpd="sng" algn="ctr">
            <a:solidFill>
              <a:srgbClr val="FF0000"/>
            </a:solidFill>
            <a:prstDash val="solid"/>
            <a:round/>
            <a:headEnd type="none" w="med" len="med"/>
            <a:tailEnd type="arrow"/>
          </a:ln>
          <a:effectLst/>
        </p:spPr>
      </p:cxnSp>
      <p:cxnSp>
        <p:nvCxnSpPr>
          <p:cNvPr id="86" name="Connettore 2 85"/>
          <p:cNvCxnSpPr>
            <a:stCxn id="80" idx="4"/>
          </p:cNvCxnSpPr>
          <p:nvPr/>
        </p:nvCxnSpPr>
        <p:spPr bwMode="auto">
          <a:xfrm>
            <a:off x="6922298" y="4335381"/>
            <a:ext cx="0" cy="571433"/>
          </a:xfrm>
          <a:prstGeom prst="straightConnector1">
            <a:avLst/>
          </a:prstGeom>
          <a:noFill/>
          <a:ln w="9525" cap="flat" cmpd="sng" algn="ctr">
            <a:solidFill>
              <a:srgbClr val="FF0000"/>
            </a:solidFill>
            <a:prstDash val="solid"/>
            <a:round/>
            <a:headEnd type="none" w="med" len="med"/>
            <a:tailEnd type="arrow"/>
          </a:ln>
          <a:effectLst/>
        </p:spPr>
      </p:cxnSp>
      <p:grpSp>
        <p:nvGrpSpPr>
          <p:cNvPr id="3" name="Gruppo 2"/>
          <p:cNvGrpSpPr/>
          <p:nvPr/>
        </p:nvGrpSpPr>
        <p:grpSpPr>
          <a:xfrm>
            <a:off x="300957" y="3177756"/>
            <a:ext cx="821088" cy="509145"/>
            <a:chOff x="1179660" y="863795"/>
            <a:chExt cx="1134125" cy="681976"/>
          </a:xfrm>
        </p:grpSpPr>
        <p:sp>
          <p:nvSpPr>
            <p:cNvPr id="2" name="Memoria ad accesso diretto 1"/>
            <p:cNvSpPr/>
            <p:nvPr/>
          </p:nvSpPr>
          <p:spPr bwMode="auto">
            <a:xfrm>
              <a:off x="1179660" y="863795"/>
              <a:ext cx="899511" cy="681976"/>
            </a:xfrm>
            <a:prstGeom prst="flowChartMagneticDrum">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
          <p:nvSpPr>
            <p:cNvPr id="89" name="Memoria ad accesso diretto 88"/>
            <p:cNvSpPr/>
            <p:nvPr/>
          </p:nvSpPr>
          <p:spPr bwMode="auto">
            <a:xfrm>
              <a:off x="1866478" y="956513"/>
              <a:ext cx="447307" cy="493388"/>
            </a:xfrm>
            <a:prstGeom prst="flowChartMagneticDrum">
              <a:avLst/>
            </a:prstGeom>
            <a:solidFill>
              <a:schemeClr val="accent5">
                <a:lumMod val="75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grpSp>
      <p:grpSp>
        <p:nvGrpSpPr>
          <p:cNvPr id="91" name="Gruppo 90"/>
          <p:cNvGrpSpPr/>
          <p:nvPr/>
        </p:nvGrpSpPr>
        <p:grpSpPr>
          <a:xfrm>
            <a:off x="2443383" y="3176579"/>
            <a:ext cx="821088" cy="509145"/>
            <a:chOff x="1179660" y="863795"/>
            <a:chExt cx="1134125" cy="681976"/>
          </a:xfrm>
        </p:grpSpPr>
        <p:sp>
          <p:nvSpPr>
            <p:cNvPr id="92" name="Memoria ad accesso diretto 91"/>
            <p:cNvSpPr/>
            <p:nvPr/>
          </p:nvSpPr>
          <p:spPr bwMode="auto">
            <a:xfrm>
              <a:off x="1179660" y="863795"/>
              <a:ext cx="899511" cy="681976"/>
            </a:xfrm>
            <a:prstGeom prst="flowChartMagneticDrum">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
          <p:nvSpPr>
            <p:cNvPr id="93" name="Memoria ad accesso diretto 92"/>
            <p:cNvSpPr/>
            <p:nvPr/>
          </p:nvSpPr>
          <p:spPr bwMode="auto">
            <a:xfrm>
              <a:off x="1866478" y="956513"/>
              <a:ext cx="447307" cy="493388"/>
            </a:xfrm>
            <a:prstGeom prst="flowChartMagneticDrum">
              <a:avLst/>
            </a:prstGeom>
            <a:solidFill>
              <a:schemeClr val="accent5">
                <a:lumMod val="75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grpSp>
      <p:cxnSp>
        <p:nvCxnSpPr>
          <p:cNvPr id="94" name="Connettore 2 93"/>
          <p:cNvCxnSpPr/>
          <p:nvPr/>
        </p:nvCxnSpPr>
        <p:spPr bwMode="auto">
          <a:xfrm>
            <a:off x="2057400" y="3450562"/>
            <a:ext cx="359842" cy="0"/>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02" name="Connettore 2 101"/>
          <p:cNvCxnSpPr/>
          <p:nvPr/>
        </p:nvCxnSpPr>
        <p:spPr bwMode="auto">
          <a:xfrm flipH="1">
            <a:off x="984041" y="2378659"/>
            <a:ext cx="381006" cy="455906"/>
          </a:xfrm>
          <a:prstGeom prst="straightConnector1">
            <a:avLst/>
          </a:prstGeom>
          <a:ln>
            <a:solidFill>
              <a:schemeClr val="accent2"/>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04" name="Connettore 2 103"/>
          <p:cNvCxnSpPr/>
          <p:nvPr/>
        </p:nvCxnSpPr>
        <p:spPr bwMode="auto">
          <a:xfrm flipH="1">
            <a:off x="1357427" y="2413465"/>
            <a:ext cx="145876" cy="536514"/>
          </a:xfrm>
          <a:prstGeom prst="straightConnector1">
            <a:avLst/>
          </a:prstGeom>
          <a:ln>
            <a:solidFill>
              <a:schemeClr val="accent2"/>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11" name="Connettore 2 110"/>
          <p:cNvCxnSpPr/>
          <p:nvPr/>
        </p:nvCxnSpPr>
        <p:spPr bwMode="auto">
          <a:xfrm>
            <a:off x="1961352" y="2423066"/>
            <a:ext cx="146061" cy="537691"/>
          </a:xfrm>
          <a:prstGeom prst="straightConnector1">
            <a:avLst/>
          </a:prstGeom>
          <a:ln>
            <a:solidFill>
              <a:schemeClr val="accent2"/>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13" name="Connettore 2 112"/>
          <p:cNvCxnSpPr/>
          <p:nvPr/>
        </p:nvCxnSpPr>
        <p:spPr bwMode="auto">
          <a:xfrm>
            <a:off x="2141533" y="2395770"/>
            <a:ext cx="311864" cy="504245"/>
          </a:xfrm>
          <a:prstGeom prst="straightConnector1">
            <a:avLst/>
          </a:prstGeom>
          <a:ln>
            <a:solidFill>
              <a:schemeClr val="accent2"/>
            </a:solidFill>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21" name="Connettore 2 120"/>
          <p:cNvCxnSpPr/>
          <p:nvPr/>
        </p:nvCxnSpPr>
        <p:spPr bwMode="auto">
          <a:xfrm flipH="1">
            <a:off x="1160596" y="3450563"/>
            <a:ext cx="342707" cy="0"/>
          </a:xfrm>
          <a:prstGeom prst="straightConnector1">
            <a:avLst/>
          </a:prstGeom>
          <a:ln>
            <a:solidFill>
              <a:srgbClr val="FF0000"/>
            </a:solidFill>
            <a:headEnd type="none" w="med" len="med"/>
            <a:tailEnd type="arrow"/>
          </a:ln>
        </p:spPr>
        <p:style>
          <a:lnRef idx="2">
            <a:schemeClr val="accent1"/>
          </a:lnRef>
          <a:fillRef idx="0">
            <a:schemeClr val="accent1"/>
          </a:fillRef>
          <a:effectRef idx="1">
            <a:schemeClr val="accent1"/>
          </a:effectRef>
          <a:fontRef idx="minor">
            <a:schemeClr val="tx1"/>
          </a:fontRef>
        </p:style>
      </p:cxnSp>
      <p:graphicFrame>
        <p:nvGraphicFramePr>
          <p:cNvPr id="34826" name="Oggetto 34825"/>
          <p:cNvGraphicFramePr>
            <a:graphicFrameLocks noChangeAspect="1"/>
          </p:cNvGraphicFramePr>
          <p:nvPr>
            <p:extLst>
              <p:ext uri="{D42A27DB-BD31-4B8C-83A1-F6EECF244321}">
                <p14:modId xmlns:p14="http://schemas.microsoft.com/office/powerpoint/2010/main" val="3861145488"/>
              </p:ext>
            </p:extLst>
          </p:nvPr>
        </p:nvGraphicFramePr>
        <p:xfrm>
          <a:off x="1538152" y="3019252"/>
          <a:ext cx="477838" cy="885825"/>
        </p:xfrm>
        <a:graphic>
          <a:graphicData uri="http://schemas.openxmlformats.org/presentationml/2006/ole">
            <mc:AlternateContent xmlns:mc="http://schemas.openxmlformats.org/markup-compatibility/2006">
              <mc:Choice xmlns:v="urn:schemas-microsoft-com:vml" Requires="v">
                <p:oleObj spid="_x0000_s47135" name="Visio" r:id="rId8" imgW="478329" imgH="885628" progId="Visio.Drawing.11">
                  <p:embed/>
                </p:oleObj>
              </mc:Choice>
              <mc:Fallback>
                <p:oleObj name="Visio" r:id="rId8" imgW="478329" imgH="885628"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8152" y="3019252"/>
                        <a:ext cx="477838"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82138" y="2874116"/>
            <a:ext cx="1577346" cy="76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065900"/>
      </p:ext>
    </p:extLst>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37000"/>
                <a:lumOff val="63000"/>
              </a:schemeClr>
            </a:gs>
            <a:gs pos="100000">
              <a:schemeClr val="accent1">
                <a:lumMod val="67000"/>
              </a:schemeClr>
            </a:gs>
          </a:gsLst>
          <a:lin ang="16200000" scaled="1"/>
        </a:gradFill>
        <a:effectLst/>
      </p:bgPr>
    </p:bg>
    <p:spTree>
      <p:nvGrpSpPr>
        <p:cNvPr id="1" name=""/>
        <p:cNvGrpSpPr/>
        <p:nvPr/>
      </p:nvGrpSpPr>
      <p:grpSpPr>
        <a:xfrm>
          <a:off x="0" y="0"/>
          <a:ext cx="0" cy="0"/>
          <a:chOff x="0" y="0"/>
          <a:chExt cx="0" cy="0"/>
        </a:xfrm>
      </p:grpSpPr>
      <p:sp>
        <p:nvSpPr>
          <p:cNvPr id="3481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4820" name="WordArt 5"/>
          <p:cNvSpPr>
            <a:spLocks noChangeArrowheads="1" noChangeShapeType="1" noTextEdit="1"/>
          </p:cNvSpPr>
          <p:nvPr/>
        </p:nvSpPr>
        <p:spPr bwMode="auto">
          <a:xfrm>
            <a:off x="627320" y="2966484"/>
            <a:ext cx="7708605" cy="767316"/>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rPr>
              <a:t>PULSE HEIGHT ANALYSIS</a:t>
            </a:r>
          </a:p>
        </p:txBody>
      </p:sp>
    </p:spTree>
    <p:extLst>
      <p:ext uri="{BB962C8B-B14F-4D97-AF65-F5344CB8AC3E}">
        <p14:creationId xmlns:p14="http://schemas.microsoft.com/office/powerpoint/2010/main" val="652340370"/>
      </p:ext>
    </p:extLst>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Segnaposto piè di pagina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en-US" sz="800" smtClean="0"/>
              <a:t>Reproduction, transfer, distribution of part or all of the contents in this document in any form without prior written permission of  CAEN S.p.A. is prohibited </a:t>
            </a:r>
          </a:p>
          <a:p>
            <a:pPr eaLnBrk="1" hangingPunct="1"/>
            <a:endParaRPr lang="it-IT" sz="800" smtClean="0"/>
          </a:p>
        </p:txBody>
      </p:sp>
      <p:sp>
        <p:nvSpPr>
          <p:cNvPr id="38915" name="Rectangle 24"/>
          <p:cNvSpPr>
            <a:spLocks noGrp="1" noChangeArrowheads="1"/>
          </p:cNvSpPr>
          <p:nvPr>
            <p:ph type="title" idx="4294967295"/>
          </p:nvPr>
        </p:nvSpPr>
        <p:spPr bwMode="auto">
          <a:xfrm>
            <a:off x="1816100" y="0"/>
            <a:ext cx="7327900" cy="582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DPP-PHA topics </a:t>
            </a:r>
          </a:p>
        </p:txBody>
      </p:sp>
      <p:sp>
        <p:nvSpPr>
          <p:cNvPr id="38916" name="Text Box 16"/>
          <p:cNvSpPr txBox="1">
            <a:spLocks noChangeArrowheads="1"/>
          </p:cNvSpPr>
          <p:nvPr/>
        </p:nvSpPr>
        <p:spPr bwMode="auto">
          <a:xfrm>
            <a:off x="304800" y="838199"/>
            <a:ext cx="8610600" cy="561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1pPr>
            <a:lvl2pPr marL="742950" indent="-28575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2pPr>
            <a:lvl3pPr marL="11430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3pPr>
            <a:lvl4pPr marL="16002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4pPr>
            <a:lvl5pPr marL="20574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5pPr>
            <a:lvl6pPr marL="25146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6pPr>
            <a:lvl7pPr marL="29718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7pPr>
            <a:lvl8pPr marL="34290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8pPr>
            <a:lvl9pPr marL="38862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9pPr>
          </a:lstStyle>
          <a:p>
            <a:pPr marL="0" indent="0" eaLnBrk="1" hangingPunct="1">
              <a:lnSpc>
                <a:spcPct val="100000"/>
              </a:lnSpc>
              <a:spcBef>
                <a:spcPts val="1500"/>
              </a:spcBef>
              <a:buClr>
                <a:srgbClr val="003546"/>
              </a:buClr>
              <a:buSzPct val="100000"/>
            </a:pPr>
            <a:r>
              <a:rPr lang="en-GB" sz="2000" b="1" dirty="0">
                <a:latin typeface="Tahoma" pitchFamily="34" charset="0"/>
              </a:rPr>
              <a:t>Digital </a:t>
            </a:r>
            <a:r>
              <a:rPr lang="en-GB" sz="2000" b="1" dirty="0" smtClean="0">
                <a:latin typeface="Tahoma" pitchFamily="34" charset="0"/>
              </a:rPr>
              <a:t>Multi-Channel </a:t>
            </a:r>
            <a:r>
              <a:rPr lang="en-GB" sz="2000" b="1" dirty="0" err="1" smtClean="0">
                <a:latin typeface="Tahoma" pitchFamily="34" charset="0"/>
              </a:rPr>
              <a:t>Analyzer</a:t>
            </a:r>
            <a:r>
              <a:rPr lang="en-GB" sz="2000" b="1" dirty="0" smtClean="0">
                <a:latin typeface="Tahoma" pitchFamily="34" charset="0"/>
              </a:rPr>
              <a:t>:</a:t>
            </a:r>
            <a:endParaRPr lang="en-GB" sz="2000" dirty="0" smtClean="0">
              <a:latin typeface="Tahoma" pitchFamily="34" charset="0"/>
            </a:endParaRPr>
          </a:p>
          <a:p>
            <a:pPr eaLnBrk="1" hangingPunct="1">
              <a:lnSpc>
                <a:spcPct val="100000"/>
              </a:lnSpc>
              <a:spcBef>
                <a:spcPts val="1500"/>
              </a:spcBef>
              <a:buClr>
                <a:srgbClr val="003546"/>
              </a:buClr>
              <a:buSzPct val="100000"/>
              <a:buFont typeface="Tahoma" pitchFamily="34" charset="0"/>
              <a:buChar char="•"/>
            </a:pPr>
            <a:r>
              <a:rPr lang="en-GB" sz="2000" dirty="0" smtClean="0">
                <a:latin typeface="Tahoma" pitchFamily="34" charset="0"/>
              </a:rPr>
              <a:t>Replaces the </a:t>
            </a:r>
            <a:r>
              <a:rPr lang="en-GB" sz="2000" dirty="0" err="1" smtClean="0">
                <a:latin typeface="Tahoma" pitchFamily="34" charset="0"/>
              </a:rPr>
              <a:t>analog</a:t>
            </a:r>
            <a:r>
              <a:rPr lang="en-GB" sz="2000" dirty="0" smtClean="0">
                <a:latin typeface="Tahoma" pitchFamily="34" charset="0"/>
              </a:rPr>
              <a:t> chain with shaping </a:t>
            </a:r>
            <a:r>
              <a:rPr lang="en-GB" sz="2000" dirty="0">
                <a:latin typeface="Tahoma" pitchFamily="34" charset="0"/>
              </a:rPr>
              <a:t>amplifier +</a:t>
            </a:r>
            <a:r>
              <a:rPr lang="en-GB" sz="2000" dirty="0" smtClean="0">
                <a:latin typeface="Tahoma" pitchFamily="34" charset="0"/>
              </a:rPr>
              <a:t> </a:t>
            </a:r>
            <a:r>
              <a:rPr lang="en-GB" sz="2000" dirty="0">
                <a:latin typeface="Tahoma" pitchFamily="34" charset="0"/>
              </a:rPr>
              <a:t>peak sensing </a:t>
            </a:r>
            <a:r>
              <a:rPr lang="en-GB" sz="2000" dirty="0" smtClean="0">
                <a:latin typeface="Tahoma" pitchFamily="34" charset="0"/>
              </a:rPr>
              <a:t>ADC</a:t>
            </a:r>
            <a:endParaRPr lang="en-GB" sz="2000" dirty="0">
              <a:latin typeface="Tahoma" pitchFamily="34" charset="0"/>
            </a:endParaRPr>
          </a:p>
          <a:p>
            <a:pPr eaLnBrk="1" hangingPunct="1">
              <a:lnSpc>
                <a:spcPct val="100000"/>
              </a:lnSpc>
              <a:spcBef>
                <a:spcPts val="1500"/>
              </a:spcBef>
              <a:buClr>
                <a:srgbClr val="003546"/>
              </a:buClr>
              <a:buSzPct val="100000"/>
              <a:buFont typeface="Tahoma" pitchFamily="34" charset="0"/>
              <a:buChar char="•"/>
            </a:pPr>
            <a:r>
              <a:rPr lang="en-GB" sz="2000" dirty="0" smtClean="0">
                <a:latin typeface="Tahoma" pitchFamily="34" charset="0"/>
              </a:rPr>
              <a:t>Takes the output signal of the Charge Sensitive Preamplifier</a:t>
            </a:r>
            <a:endParaRPr lang="en-GB" sz="2000" dirty="0">
              <a:latin typeface="Tahoma" pitchFamily="34" charset="0"/>
            </a:endParaRPr>
          </a:p>
          <a:p>
            <a:pPr eaLnBrk="1" hangingPunct="1">
              <a:lnSpc>
                <a:spcPct val="100000"/>
              </a:lnSpc>
              <a:spcBef>
                <a:spcPts val="1500"/>
              </a:spcBef>
              <a:buClr>
                <a:srgbClr val="003546"/>
              </a:buClr>
              <a:buSzPct val="100000"/>
              <a:buFont typeface="Tahoma" pitchFamily="34" charset="0"/>
              <a:buChar char="•"/>
            </a:pPr>
            <a:r>
              <a:rPr lang="en-GB" sz="2000" dirty="0">
                <a:latin typeface="Tahoma" pitchFamily="34" charset="0"/>
              </a:rPr>
              <a:t>Implemented in the 14 bit, 100MSps digitizers (</a:t>
            </a:r>
            <a:r>
              <a:rPr lang="en-GB" sz="2000" b="1" dirty="0">
                <a:latin typeface="Tahoma" pitchFamily="34" charset="0"/>
              </a:rPr>
              <a:t>x724 </a:t>
            </a:r>
            <a:r>
              <a:rPr lang="en-GB" sz="2000" dirty="0">
                <a:latin typeface="Tahoma" pitchFamily="34" charset="0"/>
              </a:rPr>
              <a:t>models) and </a:t>
            </a:r>
            <a:r>
              <a:rPr lang="en-GB" sz="2000" b="1" dirty="0" smtClean="0">
                <a:latin typeface="Tahoma" pitchFamily="34" charset="0"/>
              </a:rPr>
              <a:t>DT5780 </a:t>
            </a:r>
            <a:r>
              <a:rPr lang="en-GB" sz="2000" dirty="0" smtClean="0">
                <a:latin typeface="Tahoma" pitchFamily="34" charset="0"/>
              </a:rPr>
              <a:t>digital </a:t>
            </a:r>
            <a:r>
              <a:rPr lang="en-GB" sz="2000" dirty="0">
                <a:latin typeface="Tahoma" pitchFamily="34" charset="0"/>
              </a:rPr>
              <a:t>MCA (that includes also High and Low Voltage supply</a:t>
            </a:r>
            <a:r>
              <a:rPr lang="en-GB" sz="2000" dirty="0" smtClean="0">
                <a:latin typeface="Tahoma" pitchFamily="34" charset="0"/>
              </a:rPr>
              <a:t>) and </a:t>
            </a:r>
            <a:r>
              <a:rPr lang="en-GB" sz="2000" b="1" dirty="0" smtClean="0">
                <a:latin typeface="Tahoma" pitchFamily="34" charset="0"/>
              </a:rPr>
              <a:t>DT5781</a:t>
            </a:r>
            <a:r>
              <a:rPr lang="en-GB" sz="2000" dirty="0" smtClean="0">
                <a:latin typeface="Tahoma" pitchFamily="34" charset="0"/>
              </a:rPr>
              <a:t>. Coming soon on </a:t>
            </a:r>
            <a:r>
              <a:rPr lang="en-GB" sz="2000" b="1" dirty="0" smtClean="0">
                <a:latin typeface="Tahoma" pitchFamily="34" charset="0"/>
              </a:rPr>
              <a:t>x730</a:t>
            </a:r>
            <a:r>
              <a:rPr lang="en-GB" sz="2000" dirty="0" smtClean="0">
                <a:latin typeface="Tahoma" pitchFamily="34" charset="0"/>
              </a:rPr>
              <a:t> modules (14 bit, 500MSps).</a:t>
            </a:r>
            <a:endParaRPr lang="en-GB" sz="2000" dirty="0">
              <a:latin typeface="Tahoma" pitchFamily="34" charset="0"/>
            </a:endParaRPr>
          </a:p>
          <a:p>
            <a:pPr eaLnBrk="1" hangingPunct="1">
              <a:lnSpc>
                <a:spcPct val="100000"/>
              </a:lnSpc>
              <a:spcBef>
                <a:spcPts val="1500"/>
              </a:spcBef>
              <a:buClr>
                <a:srgbClr val="003546"/>
              </a:buClr>
              <a:buSzPct val="100000"/>
              <a:buFont typeface="Tahoma" pitchFamily="34" charset="0"/>
              <a:buChar char="•"/>
            </a:pPr>
            <a:r>
              <a:rPr lang="en-GB" sz="2000" dirty="0">
                <a:latin typeface="Tahoma" pitchFamily="34" charset="0"/>
              </a:rPr>
              <a:t>Provides pulse height, time stamp </a:t>
            </a:r>
            <a:r>
              <a:rPr lang="en-GB" sz="2000" dirty="0" smtClean="0">
                <a:latin typeface="Tahoma" pitchFamily="34" charset="0"/>
              </a:rPr>
              <a:t>and </a:t>
            </a:r>
            <a:r>
              <a:rPr lang="en-GB" sz="2000" dirty="0">
                <a:latin typeface="Tahoma" pitchFamily="34" charset="0"/>
              </a:rPr>
              <a:t>optionally raw </a:t>
            </a:r>
            <a:r>
              <a:rPr lang="en-GB" sz="2000" dirty="0" smtClean="0">
                <a:latin typeface="Tahoma" pitchFamily="34" charset="0"/>
              </a:rPr>
              <a:t>waveforms</a:t>
            </a:r>
            <a:endParaRPr lang="en-GB" sz="2000" dirty="0">
              <a:latin typeface="Tahoma" pitchFamily="34" charset="0"/>
            </a:endParaRPr>
          </a:p>
          <a:p>
            <a:pPr eaLnBrk="1" hangingPunct="1">
              <a:lnSpc>
                <a:spcPct val="100000"/>
              </a:lnSpc>
              <a:spcBef>
                <a:spcPts val="1500"/>
              </a:spcBef>
              <a:buClr>
                <a:srgbClr val="003546"/>
              </a:buClr>
              <a:buSzPct val="100000"/>
              <a:buFont typeface="Tahoma" pitchFamily="34" charset="0"/>
              <a:buChar char="•"/>
            </a:pPr>
            <a:r>
              <a:rPr lang="en-GB" sz="2000" dirty="0">
                <a:latin typeface="Tahoma" pitchFamily="34" charset="0"/>
              </a:rPr>
              <a:t>Pile-up rejection, Baseline restoration, ballistic deficit correction</a:t>
            </a:r>
          </a:p>
          <a:p>
            <a:pPr eaLnBrk="1" hangingPunct="1">
              <a:lnSpc>
                <a:spcPct val="100000"/>
              </a:lnSpc>
              <a:spcBef>
                <a:spcPts val="1500"/>
              </a:spcBef>
              <a:buClr>
                <a:srgbClr val="003546"/>
              </a:buClr>
              <a:buSzPct val="100000"/>
              <a:buFont typeface="Tahoma" pitchFamily="34" charset="0"/>
              <a:buChar char="•"/>
            </a:pPr>
            <a:r>
              <a:rPr lang="en-GB" sz="2000" dirty="0" smtClean="0">
                <a:latin typeface="Tahoma" pitchFamily="34" charset="0"/>
              </a:rPr>
              <a:t>Best </a:t>
            </a:r>
            <a:r>
              <a:rPr lang="en-GB" sz="2000" dirty="0">
                <a:latin typeface="Tahoma" pitchFamily="34" charset="0"/>
              </a:rPr>
              <a:t>suited for high resolution spectroscopy (</a:t>
            </a:r>
            <a:r>
              <a:rPr lang="en-GB" sz="2000" dirty="0" err="1">
                <a:latin typeface="Tahoma" pitchFamily="34" charset="0"/>
              </a:rPr>
              <a:t>HPGe</a:t>
            </a:r>
            <a:r>
              <a:rPr lang="en-GB" sz="2000" dirty="0">
                <a:latin typeface="Tahoma" pitchFamily="34" charset="0"/>
              </a:rPr>
              <a:t> and Si detectors</a:t>
            </a:r>
            <a:r>
              <a:rPr lang="en-GB" sz="2000" dirty="0" smtClean="0">
                <a:latin typeface="Tahoma" pitchFamily="34" charset="0"/>
              </a:rPr>
              <a:t>) as well as low cost solutions such as </a:t>
            </a:r>
            <a:r>
              <a:rPr lang="en-GB" sz="2000" dirty="0" err="1" smtClean="0">
                <a:latin typeface="Tahoma" pitchFamily="34" charset="0"/>
              </a:rPr>
              <a:t>NaI</a:t>
            </a:r>
            <a:r>
              <a:rPr lang="en-GB" sz="2000" dirty="0" smtClean="0">
                <a:latin typeface="Tahoma" pitchFamily="34" charset="0"/>
              </a:rPr>
              <a:t>, </a:t>
            </a:r>
            <a:r>
              <a:rPr lang="en-GB" sz="2000" dirty="0" err="1" smtClean="0">
                <a:latin typeface="Tahoma" pitchFamily="34" charset="0"/>
              </a:rPr>
              <a:t>CsI</a:t>
            </a:r>
            <a:r>
              <a:rPr lang="en-GB" sz="2000" dirty="0" smtClean="0">
                <a:latin typeface="Tahoma" pitchFamily="34" charset="0"/>
              </a:rPr>
              <a:t>, etc…</a:t>
            </a:r>
          </a:p>
          <a:p>
            <a:pPr eaLnBrk="1" hangingPunct="1">
              <a:lnSpc>
                <a:spcPct val="100000"/>
              </a:lnSpc>
              <a:spcBef>
                <a:spcPts val="1500"/>
              </a:spcBef>
              <a:buClr>
                <a:srgbClr val="003546"/>
              </a:buClr>
              <a:buSzPct val="100000"/>
              <a:buFont typeface="Tahoma" pitchFamily="34" charset="0"/>
              <a:buChar char="•"/>
            </a:pPr>
            <a:r>
              <a:rPr lang="en-GB" sz="2000" dirty="0" smtClean="0">
                <a:latin typeface="Tahoma" pitchFamily="34" charset="0"/>
              </a:rPr>
              <a:t>Multiple channel systems for clover or segmented detectors, </a:t>
            </a:r>
            <a:r>
              <a:rPr lang="en-GB" sz="2000" dirty="0" err="1" smtClean="0">
                <a:latin typeface="Tahoma" pitchFamily="34" charset="0"/>
              </a:rPr>
              <a:t>compton</a:t>
            </a:r>
            <a:r>
              <a:rPr lang="en-GB" sz="2000" dirty="0" smtClean="0">
                <a:latin typeface="Tahoma" pitchFamily="34" charset="0"/>
              </a:rPr>
              <a:t> suppression, cosmic veto, low background spectroscopy, etc…</a:t>
            </a:r>
            <a:endParaRPr lang="en-GB" sz="2000" dirty="0">
              <a:latin typeface="Tahoma" pitchFamily="34" charset="0"/>
            </a:endParaRPr>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4099" name="Rectangle 2"/>
          <p:cNvSpPr>
            <a:spLocks noGrp="1" noChangeArrowheads="1"/>
          </p:cNvSpPr>
          <p:nvPr>
            <p:ph type="title" idx="4294967295"/>
          </p:nvPr>
        </p:nvSpPr>
        <p:spPr bwMode="auto">
          <a:xfrm>
            <a:off x="1722438" y="0"/>
            <a:ext cx="7421562" cy="615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CAEN Digitizers Highlights</a:t>
            </a:r>
          </a:p>
        </p:txBody>
      </p:sp>
      <p:sp>
        <p:nvSpPr>
          <p:cNvPr id="4101" name="Segnaposto testo 6"/>
          <p:cNvSpPr>
            <a:spLocks/>
          </p:cNvSpPr>
          <p:nvPr/>
        </p:nvSpPr>
        <p:spPr bwMode="auto">
          <a:xfrm>
            <a:off x="4171950" y="1066800"/>
            <a:ext cx="4857750" cy="508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0000"/>
              </a:lnSpc>
              <a:buFontTx/>
              <a:buChar char="•"/>
            </a:pPr>
            <a:r>
              <a:rPr lang="en-US" dirty="0">
                <a:latin typeface="Tahoma" pitchFamily="34" charset="0"/>
              </a:rPr>
              <a:t>VME, NIM, Desktop form </a:t>
            </a:r>
            <a:r>
              <a:rPr lang="en-US" dirty="0" smtClean="0">
                <a:latin typeface="Tahoma" pitchFamily="34" charset="0"/>
              </a:rPr>
              <a:t>factors</a:t>
            </a:r>
          </a:p>
          <a:p>
            <a:pPr marL="342900" indent="-342900">
              <a:lnSpc>
                <a:spcPct val="100000"/>
              </a:lnSpc>
              <a:buFontTx/>
              <a:buChar char="•"/>
            </a:pPr>
            <a:r>
              <a:rPr lang="en-US" dirty="0" smtClean="0">
                <a:latin typeface="Tahoma" pitchFamily="34" charset="0"/>
              </a:rPr>
              <a:t>Up to 64 channels in a single board</a:t>
            </a:r>
          </a:p>
          <a:p>
            <a:pPr marL="342900" indent="-342900">
              <a:lnSpc>
                <a:spcPct val="100000"/>
              </a:lnSpc>
              <a:buFontTx/>
              <a:buChar char="•"/>
            </a:pPr>
            <a:r>
              <a:rPr lang="en-US" dirty="0" smtClean="0">
                <a:latin typeface="Tahoma" pitchFamily="34" charset="0"/>
              </a:rPr>
              <a:t>8, 10, 12 and 14 bit; up to 5GS/s</a:t>
            </a:r>
          </a:p>
          <a:p>
            <a:pPr marL="342900" indent="-342900">
              <a:lnSpc>
                <a:spcPct val="100000"/>
              </a:lnSpc>
              <a:buFontTx/>
              <a:buChar char="•"/>
            </a:pPr>
            <a:r>
              <a:rPr lang="en-US" dirty="0" smtClean="0">
                <a:latin typeface="Tahoma" pitchFamily="34" charset="0"/>
              </a:rPr>
              <a:t>Digital MCA with integrated HV and LV</a:t>
            </a:r>
            <a:endParaRPr lang="en-US" dirty="0">
              <a:latin typeface="Tahoma" pitchFamily="34" charset="0"/>
            </a:endParaRPr>
          </a:p>
          <a:p>
            <a:pPr marL="342900" indent="-342900">
              <a:lnSpc>
                <a:spcPct val="100000"/>
              </a:lnSpc>
              <a:buFontTx/>
              <a:buChar char="•"/>
            </a:pPr>
            <a:r>
              <a:rPr lang="en-US" dirty="0">
                <a:latin typeface="Tahoma" pitchFamily="34" charset="0"/>
              </a:rPr>
              <a:t>FPGA firmware for Digital Pulse </a:t>
            </a:r>
            <a:r>
              <a:rPr lang="en-US" dirty="0" smtClean="0">
                <a:latin typeface="Tahoma" pitchFamily="34" charset="0"/>
              </a:rPr>
              <a:t>Processing:</a:t>
            </a:r>
          </a:p>
          <a:p>
            <a:pPr marL="800100" lvl="1" indent="-342900">
              <a:lnSpc>
                <a:spcPct val="100000"/>
              </a:lnSpc>
              <a:buFontTx/>
              <a:buChar char="•"/>
            </a:pPr>
            <a:r>
              <a:rPr lang="en-US" sz="1200" dirty="0" smtClean="0">
                <a:latin typeface="Tahoma" pitchFamily="34" charset="0"/>
              </a:rPr>
              <a:t>Pulse Height Analysis</a:t>
            </a:r>
          </a:p>
          <a:p>
            <a:pPr marL="800100" lvl="1" indent="-342900">
              <a:lnSpc>
                <a:spcPct val="100000"/>
              </a:lnSpc>
              <a:buFontTx/>
              <a:buChar char="•"/>
            </a:pPr>
            <a:r>
              <a:rPr lang="en-US" sz="1200" dirty="0" smtClean="0">
                <a:latin typeface="Tahoma" pitchFamily="34" charset="0"/>
              </a:rPr>
              <a:t>Pulse Shape Discrimination</a:t>
            </a:r>
          </a:p>
          <a:p>
            <a:pPr marL="800100" lvl="1" indent="-342900">
              <a:lnSpc>
                <a:spcPct val="100000"/>
              </a:lnSpc>
              <a:buFontTx/>
              <a:buChar char="•"/>
            </a:pPr>
            <a:r>
              <a:rPr lang="en-US" sz="1200" dirty="0" smtClean="0">
                <a:latin typeface="Tahoma" pitchFamily="34" charset="0"/>
              </a:rPr>
              <a:t>Charge Integration</a:t>
            </a:r>
          </a:p>
          <a:p>
            <a:pPr marL="800100" lvl="1" indent="-342900">
              <a:lnSpc>
                <a:spcPct val="100000"/>
              </a:lnSpc>
              <a:buFontTx/>
              <a:buChar char="•"/>
            </a:pPr>
            <a:r>
              <a:rPr lang="en-US" sz="1200" dirty="0" smtClean="0">
                <a:latin typeface="Tahoma" pitchFamily="34" charset="0"/>
              </a:rPr>
              <a:t>CFD and Time stamping</a:t>
            </a:r>
          </a:p>
          <a:p>
            <a:pPr marL="342900" indent="-342900">
              <a:lnSpc>
                <a:spcPct val="100000"/>
              </a:lnSpc>
              <a:buFontTx/>
              <a:buChar char="•"/>
            </a:pPr>
            <a:r>
              <a:rPr lang="en-US" dirty="0" smtClean="0">
                <a:latin typeface="Tahoma" pitchFamily="34" charset="0"/>
              </a:rPr>
              <a:t>Readout: </a:t>
            </a:r>
          </a:p>
          <a:p>
            <a:pPr marL="800100" lvl="1" indent="-342900">
              <a:lnSpc>
                <a:spcPct val="100000"/>
              </a:lnSpc>
              <a:buFontTx/>
              <a:buChar char="•"/>
            </a:pPr>
            <a:r>
              <a:rPr lang="en-US" sz="1200" dirty="0" smtClean="0">
                <a:latin typeface="Tahoma" pitchFamily="34" charset="0"/>
              </a:rPr>
              <a:t>VME up to 160MB/s, shared bus</a:t>
            </a:r>
          </a:p>
          <a:p>
            <a:pPr marL="800100" lvl="1" indent="-342900">
              <a:lnSpc>
                <a:spcPct val="100000"/>
              </a:lnSpc>
              <a:buFontTx/>
              <a:buChar char="•"/>
            </a:pPr>
            <a:r>
              <a:rPr lang="en-US" sz="1200" dirty="0" smtClean="0">
                <a:latin typeface="Tahoma" pitchFamily="34" charset="0"/>
              </a:rPr>
              <a:t>Optical Link up to 100 MB/s point to point (PCI/</a:t>
            </a:r>
            <a:r>
              <a:rPr lang="en-US" sz="1200" dirty="0" err="1" smtClean="0">
                <a:latin typeface="Tahoma" pitchFamily="34" charset="0"/>
              </a:rPr>
              <a:t>PCIe</a:t>
            </a:r>
            <a:r>
              <a:rPr lang="en-US" sz="1200" dirty="0" smtClean="0">
                <a:latin typeface="Tahoma" pitchFamily="34" charset="0"/>
              </a:rPr>
              <a:t>)</a:t>
            </a:r>
          </a:p>
          <a:p>
            <a:pPr marL="800100" lvl="1" indent="-342900">
              <a:lnSpc>
                <a:spcPct val="100000"/>
              </a:lnSpc>
              <a:buFontTx/>
              <a:buChar char="•"/>
            </a:pPr>
            <a:r>
              <a:rPr lang="en-US" sz="1200" dirty="0" smtClean="0">
                <a:latin typeface="Tahoma" pitchFamily="34" charset="0"/>
              </a:rPr>
              <a:t>USB 2.0 up to 30MB/s</a:t>
            </a:r>
            <a:endParaRPr lang="en-US" sz="1200" dirty="0">
              <a:latin typeface="Tahoma" pitchFamily="34" charset="0"/>
            </a:endParaRPr>
          </a:p>
          <a:p>
            <a:pPr marL="342900" indent="-342900">
              <a:lnSpc>
                <a:spcPct val="100000"/>
              </a:lnSpc>
              <a:buFontTx/>
              <a:buChar char="•"/>
            </a:pPr>
            <a:r>
              <a:rPr lang="en-US" dirty="0">
                <a:latin typeface="Tahoma" pitchFamily="34" charset="0"/>
              </a:rPr>
              <a:t>Memory buffer: up to </a:t>
            </a:r>
            <a:r>
              <a:rPr lang="en-US" dirty="0" smtClean="0">
                <a:latin typeface="Tahoma" pitchFamily="34" charset="0"/>
              </a:rPr>
              <a:t>10MB/</a:t>
            </a:r>
            <a:r>
              <a:rPr lang="en-US" dirty="0" err="1" smtClean="0">
                <a:latin typeface="Tahoma" pitchFamily="34" charset="0"/>
              </a:rPr>
              <a:t>ch</a:t>
            </a:r>
            <a:endParaRPr lang="en-US" dirty="0">
              <a:latin typeface="Tahoma" pitchFamily="34" charset="0"/>
            </a:endParaRPr>
          </a:p>
          <a:p>
            <a:pPr marL="342900" indent="-342900">
              <a:lnSpc>
                <a:spcPct val="100000"/>
              </a:lnSpc>
              <a:buFontTx/>
              <a:buChar char="•"/>
            </a:pPr>
            <a:r>
              <a:rPr lang="en-US" dirty="0">
                <a:latin typeface="Tahoma" pitchFamily="34" charset="0"/>
              </a:rPr>
              <a:t>Multi-board </a:t>
            </a:r>
            <a:r>
              <a:rPr lang="en-US" dirty="0" smtClean="0">
                <a:latin typeface="Tahoma" pitchFamily="34" charset="0"/>
              </a:rPr>
              <a:t>synchronization: clock, synch </a:t>
            </a:r>
            <a:r>
              <a:rPr lang="en-US" dirty="0">
                <a:latin typeface="Tahoma" pitchFamily="34" charset="0"/>
              </a:rPr>
              <a:t>and trigger distribution</a:t>
            </a:r>
          </a:p>
          <a:p>
            <a:pPr marL="342900" indent="-342900">
              <a:lnSpc>
                <a:spcPct val="100000"/>
              </a:lnSpc>
              <a:buFontTx/>
              <a:buChar char="•"/>
            </a:pPr>
            <a:r>
              <a:rPr lang="en-US" dirty="0" smtClean="0">
                <a:latin typeface="Tahoma" pitchFamily="34" charset="0"/>
              </a:rPr>
              <a:t>Programmable </a:t>
            </a:r>
            <a:r>
              <a:rPr lang="en-US" dirty="0">
                <a:latin typeface="Tahoma" pitchFamily="34" charset="0"/>
              </a:rPr>
              <a:t>digital I/</a:t>
            </a:r>
            <a:r>
              <a:rPr lang="en-US" dirty="0" err="1">
                <a:latin typeface="Tahoma" pitchFamily="34" charset="0"/>
              </a:rPr>
              <a:t>Os</a:t>
            </a:r>
            <a:endParaRPr lang="en-US" dirty="0">
              <a:latin typeface="Tahoma" pitchFamily="34" charset="0"/>
            </a:endParaRPr>
          </a:p>
          <a:p>
            <a:pPr marL="342900" indent="-342900">
              <a:lnSpc>
                <a:spcPct val="100000"/>
              </a:lnSpc>
              <a:buFontTx/>
              <a:buChar char="•"/>
            </a:pPr>
            <a:r>
              <a:rPr lang="en-US" dirty="0" smtClean="0">
                <a:latin typeface="Tahoma" pitchFamily="34" charset="0"/>
              </a:rPr>
              <a:t>On-line coincidence and majority</a:t>
            </a:r>
            <a:endParaRPr lang="en-US" dirty="0">
              <a:latin typeface="Tahoma" pitchFamily="34" charset="0"/>
            </a:endParaRPr>
          </a:p>
          <a:p>
            <a:pPr marL="342900" indent="-342900">
              <a:lnSpc>
                <a:spcPct val="100000"/>
              </a:lnSpc>
              <a:buFontTx/>
              <a:buChar char="•"/>
            </a:pPr>
            <a:r>
              <a:rPr lang="en-US" dirty="0" smtClean="0">
                <a:latin typeface="Tahoma" pitchFamily="34" charset="0"/>
              </a:rPr>
              <a:t>Software </a:t>
            </a:r>
            <a:r>
              <a:rPr lang="en-US" dirty="0">
                <a:latin typeface="Tahoma" pitchFamily="34" charset="0"/>
              </a:rPr>
              <a:t>for Windows and </a:t>
            </a:r>
            <a:r>
              <a:rPr lang="en-US" dirty="0" smtClean="0">
                <a:latin typeface="Tahoma" pitchFamily="34" charset="0"/>
              </a:rPr>
              <a:t>Linux </a:t>
            </a:r>
            <a:endParaRPr lang="en-US" dirty="0">
              <a:latin typeface="Tahoma" pitchFamily="34" charset="0"/>
            </a:endParaRPr>
          </a:p>
        </p:txBody>
      </p:sp>
      <p:pic>
        <p:nvPicPr>
          <p:cNvPr id="4102" name="Picture 2057" descr="Immagin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2" y="690563"/>
            <a:ext cx="391221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http://www.caen.it/documents/work_EcommerceProduct/756/MCA_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4910138"/>
            <a:ext cx="3021012" cy="12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019964"/>
      </p:ext>
    </p:extLst>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62467" name="Rectangle 24"/>
          <p:cNvSpPr>
            <a:spLocks noGrp="1" noChangeArrowheads="1"/>
          </p:cNvSpPr>
          <p:nvPr>
            <p:ph type="title" idx="4294967295"/>
          </p:nvPr>
        </p:nvSpPr>
        <p:spPr bwMode="auto">
          <a:xfrm>
            <a:off x="1524000" y="0"/>
            <a:ext cx="76200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ym typeface="Symbol" pitchFamily="18" charset="2"/>
              </a:rPr>
              <a:t>DPP-PHA</a:t>
            </a:r>
            <a:r>
              <a:rPr lang="en-US" dirty="0" smtClean="0"/>
              <a:t> Block Diagram</a:t>
            </a:r>
          </a:p>
        </p:txBody>
      </p:sp>
      <p:cxnSp>
        <p:nvCxnSpPr>
          <p:cNvPr id="9" name="Connettore 1 8"/>
          <p:cNvCxnSpPr/>
          <p:nvPr/>
        </p:nvCxnSpPr>
        <p:spPr bwMode="auto">
          <a:xfrm flipH="1">
            <a:off x="296929" y="3749633"/>
            <a:ext cx="1679745" cy="11922"/>
          </a:xfrm>
          <a:prstGeom prst="line">
            <a:avLst/>
          </a:prstGeom>
          <a:ln>
            <a:solidFill>
              <a:schemeClr val="accent2"/>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62470" name="CasellaDiTesto 1"/>
          <p:cNvSpPr txBox="1">
            <a:spLocks noChangeArrowheads="1"/>
          </p:cNvSpPr>
          <p:nvPr/>
        </p:nvSpPr>
        <p:spPr bwMode="auto">
          <a:xfrm>
            <a:off x="772348" y="2016869"/>
            <a:ext cx="11652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r>
              <a:rPr lang="it-IT" dirty="0" smtClean="0">
                <a:latin typeface="Comic Sans MS" pitchFamily="66" charset="0"/>
              </a:rPr>
              <a:t>Trigger </a:t>
            </a:r>
            <a:r>
              <a:rPr lang="it-IT" dirty="0" err="1" smtClean="0">
                <a:latin typeface="Comic Sans MS" pitchFamily="66" charset="0"/>
              </a:rPr>
              <a:t>Threshold</a:t>
            </a:r>
            <a:endParaRPr lang="it-IT" dirty="0">
              <a:latin typeface="Comic Sans MS" pitchFamily="66" charset="0"/>
            </a:endParaRPr>
          </a:p>
        </p:txBody>
      </p:sp>
      <p:sp>
        <p:nvSpPr>
          <p:cNvPr id="18" name="Rettangolo 17"/>
          <p:cNvSpPr/>
          <p:nvPr/>
        </p:nvSpPr>
        <p:spPr bwMode="auto">
          <a:xfrm>
            <a:off x="2162873" y="2685399"/>
            <a:ext cx="1220744" cy="759619"/>
          </a:xfrm>
          <a:prstGeom prst="rect">
            <a:avLst/>
          </a:prstGeom>
          <a:gradFill>
            <a:gsLst>
              <a:gs pos="0">
                <a:srgbClr val="FF0000">
                  <a:lumMod val="34000"/>
                  <a:lumOff val="66000"/>
                </a:srgbClr>
              </a:gs>
              <a:gs pos="100000">
                <a:srgbClr val="FD8B8B">
                  <a:lumMod val="33000"/>
                  <a:lumOff val="67000"/>
                </a:srgbClr>
              </a:gs>
            </a:gsLst>
            <a:lin ang="16200000" scaled="0"/>
          </a:gradFill>
          <a:ln>
            <a:solidFill>
              <a:srgbClr val="FF0000"/>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it-IT" b="1" dirty="0" smtClean="0">
                <a:solidFill>
                  <a:schemeClr val="tx1"/>
                </a:solidFill>
                <a:latin typeface="Comic Sans MS" pitchFamily="66" charset="0"/>
              </a:rPr>
              <a:t>Trigger &amp; Timing</a:t>
            </a:r>
          </a:p>
          <a:p>
            <a:pPr algn="ctr">
              <a:defRPr/>
            </a:pPr>
            <a:r>
              <a:rPr lang="it-IT" b="1" dirty="0" err="1" smtClean="0">
                <a:solidFill>
                  <a:schemeClr val="tx1"/>
                </a:solidFill>
                <a:latin typeface="Comic Sans MS" pitchFamily="66" charset="0"/>
              </a:rPr>
              <a:t>Filter</a:t>
            </a:r>
            <a:endParaRPr lang="it-IT" b="1" dirty="0">
              <a:solidFill>
                <a:schemeClr val="tx1"/>
              </a:solidFill>
              <a:latin typeface="Comic Sans MS" pitchFamily="66" charset="0"/>
            </a:endParaRPr>
          </a:p>
        </p:txBody>
      </p:sp>
      <p:cxnSp>
        <p:nvCxnSpPr>
          <p:cNvPr id="41" name="Connettore 1 40"/>
          <p:cNvCxnSpPr>
            <a:stCxn id="78" idx="3"/>
            <a:endCxn id="66561" idx="2"/>
          </p:cNvCxnSpPr>
          <p:nvPr/>
        </p:nvCxnSpPr>
        <p:spPr bwMode="auto">
          <a:xfrm>
            <a:off x="3386884" y="4425066"/>
            <a:ext cx="1302148" cy="23854"/>
          </a:xfrm>
          <a:prstGeom prst="line">
            <a:avLst/>
          </a:prstGeom>
          <a:ln>
            <a:solidFill>
              <a:srgbClr val="00B050"/>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sp>
        <p:nvSpPr>
          <p:cNvPr id="49" name="Rettangolo 48"/>
          <p:cNvSpPr/>
          <p:nvPr/>
        </p:nvSpPr>
        <p:spPr bwMode="auto">
          <a:xfrm>
            <a:off x="7066029" y="838201"/>
            <a:ext cx="930275" cy="4575974"/>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r>
              <a:rPr lang="it-IT" b="1" dirty="0" err="1">
                <a:solidFill>
                  <a:schemeClr val="tx1"/>
                </a:solidFill>
                <a:latin typeface="Comic Sans MS" pitchFamily="66" charset="0"/>
              </a:rPr>
              <a:t>Event</a:t>
            </a:r>
            <a:endParaRPr lang="it-IT" b="1" dirty="0">
              <a:solidFill>
                <a:schemeClr val="tx1"/>
              </a:solidFill>
              <a:latin typeface="Comic Sans MS" pitchFamily="66" charset="0"/>
            </a:endParaRPr>
          </a:p>
          <a:p>
            <a:pPr algn="ctr"/>
            <a:r>
              <a:rPr lang="it-IT" b="1" dirty="0">
                <a:solidFill>
                  <a:schemeClr val="tx1"/>
                </a:solidFill>
                <a:latin typeface="Comic Sans MS" pitchFamily="66" charset="0"/>
              </a:rPr>
              <a:t>Builder</a:t>
            </a:r>
          </a:p>
        </p:txBody>
      </p:sp>
      <p:cxnSp>
        <p:nvCxnSpPr>
          <p:cNvPr id="75" name="Connettore 1 74"/>
          <p:cNvCxnSpPr/>
          <p:nvPr/>
        </p:nvCxnSpPr>
        <p:spPr bwMode="auto">
          <a:xfrm flipH="1">
            <a:off x="3386884" y="3060445"/>
            <a:ext cx="882331" cy="0"/>
          </a:xfrm>
          <a:prstGeom prst="line">
            <a:avLst/>
          </a:prstGeom>
          <a:ln>
            <a:solidFill>
              <a:srgbClr val="FF000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66561" name="Ovale 66560"/>
          <p:cNvSpPr/>
          <p:nvPr/>
        </p:nvSpPr>
        <p:spPr bwMode="auto">
          <a:xfrm>
            <a:off x="4689032" y="4213176"/>
            <a:ext cx="474662" cy="471488"/>
          </a:xfrm>
          <a:prstGeom prst="ellipse">
            <a:avLst/>
          </a:prstGeom>
          <a:gradFill>
            <a:gsLst>
              <a:gs pos="0">
                <a:srgbClr val="00B050">
                  <a:lumMod val="89000"/>
                  <a:lumOff val="11000"/>
                </a:srgbClr>
              </a:gs>
              <a:gs pos="100000">
                <a:srgbClr val="00B050">
                  <a:lumMod val="39000"/>
                  <a:lumOff val="61000"/>
                </a:srgbClr>
              </a:gs>
            </a:gsLst>
            <a:lin ang="16200000" scaled="0"/>
          </a:gradFill>
          <a:ln>
            <a:solidFill>
              <a:srgbClr val="00B050"/>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nchor="ctr"/>
          <a:lstStyle/>
          <a:p>
            <a:pPr algn="ctr"/>
            <a:endParaRPr lang="it-IT" b="1" dirty="0">
              <a:solidFill>
                <a:schemeClr val="tx1"/>
              </a:solidFill>
              <a:latin typeface="Comic Sans MS" pitchFamily="66" charset="0"/>
            </a:endParaRPr>
          </a:p>
        </p:txBody>
      </p:sp>
      <p:cxnSp>
        <p:nvCxnSpPr>
          <p:cNvPr id="87" name="Connettore 1 86"/>
          <p:cNvCxnSpPr/>
          <p:nvPr/>
        </p:nvCxnSpPr>
        <p:spPr bwMode="auto">
          <a:xfrm flipV="1">
            <a:off x="1976674" y="3095583"/>
            <a:ext cx="1" cy="1353337"/>
          </a:xfrm>
          <a:prstGeom prst="line">
            <a:avLst/>
          </a:prstGeom>
          <a:ln>
            <a:solidFill>
              <a:schemeClr val="accent2"/>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62497" name="CasellaDiTesto 1"/>
          <p:cNvSpPr txBox="1">
            <a:spLocks noChangeArrowheads="1"/>
          </p:cNvSpPr>
          <p:nvPr/>
        </p:nvSpPr>
        <p:spPr bwMode="auto">
          <a:xfrm>
            <a:off x="5662962" y="914060"/>
            <a:ext cx="14271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r>
              <a:rPr lang="it-IT" b="1" dirty="0" err="1" smtClean="0">
                <a:solidFill>
                  <a:schemeClr val="accent2"/>
                </a:solidFill>
                <a:latin typeface="Comic Sans MS" pitchFamily="66" charset="0"/>
              </a:rPr>
              <a:t>Waveforms</a:t>
            </a:r>
            <a:endParaRPr lang="it-IT" b="1" dirty="0">
              <a:solidFill>
                <a:schemeClr val="accent2"/>
              </a:solidFill>
              <a:latin typeface="Comic Sans MS" pitchFamily="66" charset="0"/>
            </a:endParaRPr>
          </a:p>
        </p:txBody>
      </p:sp>
      <p:sp>
        <p:nvSpPr>
          <p:cNvPr id="62502" name="CasellaDiTesto 1"/>
          <p:cNvSpPr txBox="1">
            <a:spLocks noChangeArrowheads="1"/>
          </p:cNvSpPr>
          <p:nvPr/>
        </p:nvSpPr>
        <p:spPr bwMode="auto">
          <a:xfrm>
            <a:off x="5224018" y="2750088"/>
            <a:ext cx="1561305"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r>
              <a:rPr lang="it-IT" dirty="0" smtClean="0">
                <a:latin typeface="Comic Sans MS" pitchFamily="66" charset="0"/>
              </a:rPr>
              <a:t>Self-Trigger</a:t>
            </a:r>
            <a:endParaRPr lang="it-IT" dirty="0">
              <a:latin typeface="Comic Sans MS" pitchFamily="66" charset="0"/>
            </a:endParaRPr>
          </a:p>
        </p:txBody>
      </p:sp>
      <p:sp>
        <p:nvSpPr>
          <p:cNvPr id="62504" name="CasellaDiTesto 1"/>
          <p:cNvSpPr txBox="1">
            <a:spLocks noChangeArrowheads="1"/>
          </p:cNvSpPr>
          <p:nvPr/>
        </p:nvSpPr>
        <p:spPr bwMode="auto">
          <a:xfrm>
            <a:off x="233363" y="3510913"/>
            <a:ext cx="8493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dirty="0">
                <a:latin typeface="Comic Sans MS" pitchFamily="66" charset="0"/>
              </a:rPr>
              <a:t>Input</a:t>
            </a:r>
          </a:p>
        </p:txBody>
      </p:sp>
      <p:sp>
        <p:nvSpPr>
          <p:cNvPr id="139" name="Rettangolo 138"/>
          <p:cNvSpPr/>
          <p:nvPr/>
        </p:nvSpPr>
        <p:spPr bwMode="auto">
          <a:xfrm>
            <a:off x="5462938" y="5015713"/>
            <a:ext cx="712787" cy="398462"/>
          </a:xfrm>
          <a:prstGeom prst="rect">
            <a:avLst/>
          </a:prstGeom>
          <a:gradFill>
            <a:gsLst>
              <a:gs pos="0">
                <a:srgbClr val="00B050">
                  <a:lumMod val="89000"/>
                  <a:lumOff val="11000"/>
                </a:srgbClr>
              </a:gs>
              <a:gs pos="100000">
                <a:srgbClr val="00B050">
                  <a:lumMod val="39000"/>
                  <a:lumOff val="61000"/>
                </a:srgbClr>
              </a:gs>
            </a:gsLst>
            <a:lin ang="16200000" scaled="0"/>
          </a:gradFill>
          <a:ln>
            <a:solidFill>
              <a:srgbClr val="00B050"/>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nchor="ctr"/>
          <a:lstStyle/>
          <a:p>
            <a:pPr algn="ctr"/>
            <a:r>
              <a:rPr lang="it-IT" b="1" dirty="0">
                <a:solidFill>
                  <a:schemeClr val="tx1"/>
                </a:solidFill>
                <a:latin typeface="Comic Sans MS" pitchFamily="66" charset="0"/>
              </a:rPr>
              <a:t>PUR</a:t>
            </a:r>
          </a:p>
        </p:txBody>
      </p:sp>
      <p:sp>
        <p:nvSpPr>
          <p:cNvPr id="62509" name="CasellaDiTesto 1"/>
          <p:cNvSpPr txBox="1">
            <a:spLocks noChangeArrowheads="1"/>
          </p:cNvSpPr>
          <p:nvPr/>
        </p:nvSpPr>
        <p:spPr bwMode="auto">
          <a:xfrm>
            <a:off x="5539138" y="1834244"/>
            <a:ext cx="1522413"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r>
              <a:rPr lang="it-IT" b="1" dirty="0" err="1" smtClean="0">
                <a:solidFill>
                  <a:schemeClr val="accent2"/>
                </a:solidFill>
                <a:latin typeface="Comic Sans MS" pitchFamily="66" charset="0"/>
              </a:rPr>
              <a:t>TimeStamp</a:t>
            </a:r>
            <a:endParaRPr lang="it-IT" b="1" dirty="0">
              <a:solidFill>
                <a:schemeClr val="accent2"/>
              </a:solidFill>
              <a:latin typeface="Comic Sans MS" pitchFamily="66" charset="0"/>
            </a:endParaRPr>
          </a:p>
        </p:txBody>
      </p:sp>
      <p:sp>
        <p:nvSpPr>
          <p:cNvPr id="62514" name="CasellaDiTesto 1"/>
          <p:cNvSpPr txBox="1">
            <a:spLocks noChangeArrowheads="1"/>
          </p:cNvSpPr>
          <p:nvPr/>
        </p:nvSpPr>
        <p:spPr bwMode="auto">
          <a:xfrm>
            <a:off x="8091487" y="2449970"/>
            <a:ext cx="98583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dirty="0" smtClean="0">
                <a:latin typeface="Comic Sans MS" pitchFamily="66" charset="0"/>
              </a:rPr>
              <a:t>Output</a:t>
            </a:r>
          </a:p>
          <a:p>
            <a:pPr eaLnBrk="1" hangingPunct="1"/>
            <a:r>
              <a:rPr lang="it-IT" b="1" dirty="0" smtClean="0">
                <a:latin typeface="Comic Sans MS" pitchFamily="66" charset="0"/>
              </a:rPr>
              <a:t>Data</a:t>
            </a:r>
            <a:endParaRPr lang="it-IT" b="1" dirty="0">
              <a:latin typeface="Comic Sans MS" pitchFamily="66" charset="0"/>
            </a:endParaRPr>
          </a:p>
        </p:txBody>
      </p:sp>
      <p:sp>
        <p:nvSpPr>
          <p:cNvPr id="76" name="CasellaDiTesto 1"/>
          <p:cNvSpPr txBox="1">
            <a:spLocks noChangeArrowheads="1"/>
          </p:cNvSpPr>
          <p:nvPr/>
        </p:nvSpPr>
        <p:spPr bwMode="auto">
          <a:xfrm>
            <a:off x="4394837" y="4120104"/>
            <a:ext cx="386715" cy="39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r>
              <a:rPr lang="it-IT" sz="2400" b="1" dirty="0" smtClean="0">
                <a:latin typeface="Comic Sans MS" pitchFamily="66" charset="0"/>
              </a:rPr>
              <a:t>+</a:t>
            </a:r>
            <a:endParaRPr lang="it-IT" sz="2400" b="1" dirty="0">
              <a:latin typeface="Comic Sans MS" pitchFamily="66" charset="0"/>
            </a:endParaRPr>
          </a:p>
        </p:txBody>
      </p:sp>
      <p:sp>
        <p:nvSpPr>
          <p:cNvPr id="83" name="CasellaDiTesto 1"/>
          <p:cNvSpPr txBox="1">
            <a:spLocks noChangeArrowheads="1"/>
          </p:cNvSpPr>
          <p:nvPr/>
        </p:nvSpPr>
        <p:spPr bwMode="auto">
          <a:xfrm>
            <a:off x="4874928" y="4624516"/>
            <a:ext cx="379571" cy="39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r>
              <a:rPr lang="it-IT" sz="2400" b="1" dirty="0" smtClean="0">
                <a:latin typeface="Comic Sans MS" pitchFamily="66" charset="0"/>
              </a:rPr>
              <a:t>-</a:t>
            </a:r>
            <a:endParaRPr lang="it-IT" sz="2400" b="1" dirty="0">
              <a:latin typeface="Comic Sans MS" pitchFamily="66" charset="0"/>
            </a:endParaRPr>
          </a:p>
        </p:txBody>
      </p:sp>
      <p:sp>
        <p:nvSpPr>
          <p:cNvPr id="74" name="Rettangolo 73"/>
          <p:cNvSpPr/>
          <p:nvPr/>
        </p:nvSpPr>
        <p:spPr bwMode="auto">
          <a:xfrm>
            <a:off x="972196" y="3502833"/>
            <a:ext cx="765530" cy="4953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err="1" smtClean="0">
                <a:solidFill>
                  <a:schemeClr val="tx1"/>
                </a:solidFill>
                <a:latin typeface="Comic Sans MS" pitchFamily="66" charset="0"/>
              </a:rPr>
              <a:t>Deci</a:t>
            </a:r>
            <a:endParaRPr lang="it-IT" b="1" dirty="0" smtClean="0">
              <a:solidFill>
                <a:schemeClr val="tx1"/>
              </a:solidFill>
              <a:latin typeface="Comic Sans MS" pitchFamily="66" charset="0"/>
            </a:endParaRPr>
          </a:p>
          <a:p>
            <a:pPr algn="ctr">
              <a:defRPr/>
            </a:pPr>
            <a:r>
              <a:rPr lang="it-IT" b="1" dirty="0" err="1" smtClean="0">
                <a:solidFill>
                  <a:schemeClr val="tx1"/>
                </a:solidFill>
                <a:latin typeface="Comic Sans MS" pitchFamily="66" charset="0"/>
              </a:rPr>
              <a:t>mator</a:t>
            </a:r>
            <a:endParaRPr lang="it-IT" b="1" dirty="0">
              <a:solidFill>
                <a:schemeClr val="tx1"/>
              </a:solidFill>
              <a:latin typeface="Comic Sans MS" pitchFamily="66" charset="0"/>
            </a:endParaRPr>
          </a:p>
        </p:txBody>
      </p:sp>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929" y="3007438"/>
            <a:ext cx="675267" cy="399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1325" y="2504231"/>
            <a:ext cx="566215" cy="461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90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905" y="3994958"/>
            <a:ext cx="696188" cy="27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Rettangolo 77"/>
          <p:cNvSpPr/>
          <p:nvPr/>
        </p:nvSpPr>
        <p:spPr bwMode="auto">
          <a:xfrm>
            <a:off x="2166140" y="4045256"/>
            <a:ext cx="1220744" cy="759619"/>
          </a:xfrm>
          <a:prstGeom prst="rect">
            <a:avLst/>
          </a:prstGeom>
          <a:gradFill>
            <a:gsLst>
              <a:gs pos="0">
                <a:srgbClr val="00B050">
                  <a:lumMod val="89000"/>
                  <a:lumOff val="11000"/>
                </a:srgbClr>
              </a:gs>
              <a:gs pos="100000">
                <a:srgbClr val="00B050">
                  <a:lumMod val="39000"/>
                  <a:lumOff val="61000"/>
                </a:srgbClr>
              </a:gs>
            </a:gsLst>
            <a:lin ang="16200000" scaled="0"/>
          </a:gradFill>
          <a:ln>
            <a:solidFill>
              <a:srgbClr val="00B050"/>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it-IT" b="1" dirty="0" smtClean="0">
                <a:solidFill>
                  <a:schemeClr val="tx1"/>
                </a:solidFill>
                <a:latin typeface="Comic Sans MS" pitchFamily="66" charset="0"/>
              </a:rPr>
              <a:t>Energy</a:t>
            </a:r>
          </a:p>
          <a:p>
            <a:pPr algn="ctr">
              <a:defRPr/>
            </a:pPr>
            <a:r>
              <a:rPr lang="it-IT" b="1" dirty="0" err="1" smtClean="0">
                <a:solidFill>
                  <a:schemeClr val="tx1"/>
                </a:solidFill>
                <a:latin typeface="Comic Sans MS" pitchFamily="66" charset="0"/>
              </a:rPr>
              <a:t>Filter</a:t>
            </a:r>
            <a:endParaRPr lang="it-IT" b="1" dirty="0">
              <a:solidFill>
                <a:schemeClr val="tx1"/>
              </a:solidFill>
              <a:latin typeface="Comic Sans MS" pitchFamily="66" charset="0"/>
            </a:endParaRPr>
          </a:p>
        </p:txBody>
      </p:sp>
      <p:cxnSp>
        <p:nvCxnSpPr>
          <p:cNvPr id="86" name="Connettore 1 85"/>
          <p:cNvCxnSpPr/>
          <p:nvPr/>
        </p:nvCxnSpPr>
        <p:spPr bwMode="auto">
          <a:xfrm flipH="1">
            <a:off x="1971911" y="3095583"/>
            <a:ext cx="190963" cy="0"/>
          </a:xfrm>
          <a:prstGeom prst="line">
            <a:avLst/>
          </a:prstGeom>
          <a:ln>
            <a:solidFill>
              <a:schemeClr val="accent2"/>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89" name="Connettore 1 88"/>
          <p:cNvCxnSpPr/>
          <p:nvPr/>
        </p:nvCxnSpPr>
        <p:spPr bwMode="auto">
          <a:xfrm flipH="1">
            <a:off x="1976675" y="4448920"/>
            <a:ext cx="190963" cy="0"/>
          </a:xfrm>
          <a:prstGeom prst="line">
            <a:avLst/>
          </a:prstGeom>
          <a:ln>
            <a:solidFill>
              <a:schemeClr val="accent2"/>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91" name="Connettore 1 90"/>
          <p:cNvCxnSpPr/>
          <p:nvPr/>
        </p:nvCxnSpPr>
        <p:spPr bwMode="auto">
          <a:xfrm flipH="1">
            <a:off x="1971911" y="2260551"/>
            <a:ext cx="804602" cy="0"/>
          </a:xfrm>
          <a:prstGeom prst="line">
            <a:avLst/>
          </a:prstGeom>
          <a:ln>
            <a:solidFill>
              <a:srgbClr val="FF000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grpSp>
        <p:nvGrpSpPr>
          <p:cNvPr id="23" name="Gruppo 22"/>
          <p:cNvGrpSpPr/>
          <p:nvPr/>
        </p:nvGrpSpPr>
        <p:grpSpPr>
          <a:xfrm>
            <a:off x="4268342" y="2629237"/>
            <a:ext cx="706687" cy="828675"/>
            <a:chOff x="5041389" y="2359466"/>
            <a:chExt cx="895351" cy="828675"/>
          </a:xfrm>
        </p:grpSpPr>
        <p:sp>
          <p:nvSpPr>
            <p:cNvPr id="93" name="Triangolo isoscele 92"/>
            <p:cNvSpPr/>
            <p:nvPr/>
          </p:nvSpPr>
          <p:spPr bwMode="auto">
            <a:xfrm rot="5400000">
              <a:off x="5074727" y="2326129"/>
              <a:ext cx="828675" cy="895350"/>
            </a:xfrm>
            <a:prstGeom prst="triangle">
              <a:avLst/>
            </a:prstGeom>
            <a:gradFill>
              <a:gsLst>
                <a:gs pos="0">
                  <a:srgbClr val="FF0000">
                    <a:lumMod val="34000"/>
                    <a:lumOff val="66000"/>
                  </a:srgbClr>
                </a:gs>
                <a:gs pos="100000">
                  <a:srgbClr val="FD8B8B">
                    <a:lumMod val="33000"/>
                    <a:lumOff val="67000"/>
                  </a:srgbClr>
                </a:gs>
              </a:gsLst>
              <a:lin ang="16200000" scaled="0"/>
            </a:gradFill>
            <a:ln>
              <a:solidFill>
                <a:srgbClr val="FF0000"/>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nchor="ctr"/>
            <a:lstStyle/>
            <a:p>
              <a:pPr algn="ctr"/>
              <a:endParaRPr lang="it-IT" b="1">
                <a:solidFill>
                  <a:schemeClr val="tx1"/>
                </a:solidFill>
                <a:latin typeface="Comic Sans MS" pitchFamily="66" charset="0"/>
              </a:endParaRPr>
            </a:p>
          </p:txBody>
        </p:sp>
        <p:sp>
          <p:nvSpPr>
            <p:cNvPr id="94" name="CasellaDiTesto 20"/>
            <p:cNvSpPr txBox="1">
              <a:spLocks noChangeArrowheads="1"/>
            </p:cNvSpPr>
            <p:nvPr/>
          </p:nvSpPr>
          <p:spPr bwMode="auto">
            <a:xfrm>
              <a:off x="5041389" y="2640013"/>
              <a:ext cx="706687"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dirty="0" smtClean="0">
                  <a:latin typeface="Comic Sans MS" pitchFamily="66" charset="0"/>
                </a:rPr>
                <a:t>ZC</a:t>
              </a:r>
              <a:endParaRPr lang="it-IT" b="1" dirty="0">
                <a:latin typeface="Comic Sans MS" pitchFamily="66" charset="0"/>
              </a:endParaRPr>
            </a:p>
          </p:txBody>
        </p:sp>
      </p:grpSp>
      <p:cxnSp>
        <p:nvCxnSpPr>
          <p:cNvPr id="98" name="Connettore 1 97"/>
          <p:cNvCxnSpPr>
            <a:endCxn id="93" idx="0"/>
          </p:cNvCxnSpPr>
          <p:nvPr/>
        </p:nvCxnSpPr>
        <p:spPr bwMode="auto">
          <a:xfrm flipH="1">
            <a:off x="4975029" y="3039014"/>
            <a:ext cx="2091001" cy="4562"/>
          </a:xfrm>
          <a:prstGeom prst="line">
            <a:avLst/>
          </a:prstGeom>
          <a:ln>
            <a:solidFill>
              <a:srgbClr val="FF000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103" name="Connettore 1 102"/>
          <p:cNvCxnSpPr/>
          <p:nvPr/>
        </p:nvCxnSpPr>
        <p:spPr bwMode="auto">
          <a:xfrm flipV="1">
            <a:off x="2773245" y="2248042"/>
            <a:ext cx="0" cy="437357"/>
          </a:xfrm>
          <a:prstGeom prst="line">
            <a:avLst/>
          </a:prstGeom>
          <a:ln>
            <a:solidFill>
              <a:srgbClr val="FF000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sp>
        <p:nvSpPr>
          <p:cNvPr id="109" name="CasellaDiTesto 1"/>
          <p:cNvSpPr txBox="1">
            <a:spLocks noChangeArrowheads="1"/>
          </p:cNvSpPr>
          <p:nvPr/>
        </p:nvSpPr>
        <p:spPr bwMode="auto">
          <a:xfrm>
            <a:off x="2753855" y="2253995"/>
            <a:ext cx="704418"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dirty="0" err="1" smtClean="0">
                <a:latin typeface="Comic Sans MS" pitchFamily="66" charset="0"/>
              </a:rPr>
              <a:t>Arm</a:t>
            </a:r>
            <a:endParaRPr lang="it-IT" dirty="0">
              <a:latin typeface="Comic Sans MS" pitchFamily="66" charset="0"/>
            </a:endParaRPr>
          </a:p>
        </p:txBody>
      </p:sp>
      <p:sp>
        <p:nvSpPr>
          <p:cNvPr id="110" name="Rettangolo 109"/>
          <p:cNvSpPr/>
          <p:nvPr/>
        </p:nvSpPr>
        <p:spPr bwMode="auto">
          <a:xfrm>
            <a:off x="4760697" y="2032586"/>
            <a:ext cx="1026602" cy="379810"/>
          </a:xfrm>
          <a:prstGeom prst="rect">
            <a:avLst/>
          </a:prstGeom>
          <a:gradFill>
            <a:gsLst>
              <a:gs pos="0">
                <a:srgbClr val="FF0000">
                  <a:lumMod val="34000"/>
                  <a:lumOff val="66000"/>
                </a:srgbClr>
              </a:gs>
              <a:gs pos="100000">
                <a:srgbClr val="FD8B8B">
                  <a:lumMod val="33000"/>
                  <a:lumOff val="67000"/>
                </a:srgbClr>
              </a:gs>
            </a:gsLst>
            <a:lin ang="16200000" scaled="0"/>
          </a:gradFill>
          <a:ln>
            <a:solidFill>
              <a:srgbClr val="FF0000"/>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it-IT" b="1" dirty="0" err="1" smtClean="0">
                <a:solidFill>
                  <a:schemeClr val="tx1"/>
                </a:solidFill>
                <a:latin typeface="Comic Sans MS" pitchFamily="66" charset="0"/>
              </a:rPr>
              <a:t>Counter</a:t>
            </a:r>
            <a:endParaRPr lang="it-IT" b="1" dirty="0">
              <a:solidFill>
                <a:schemeClr val="tx1"/>
              </a:solidFill>
              <a:latin typeface="Comic Sans MS" pitchFamily="66" charset="0"/>
            </a:endParaRPr>
          </a:p>
        </p:txBody>
      </p:sp>
      <p:cxnSp>
        <p:nvCxnSpPr>
          <p:cNvPr id="112" name="Connettore 1 111"/>
          <p:cNvCxnSpPr>
            <a:stCxn id="110" idx="2"/>
          </p:cNvCxnSpPr>
          <p:nvPr/>
        </p:nvCxnSpPr>
        <p:spPr bwMode="auto">
          <a:xfrm flipH="1">
            <a:off x="5267740" y="2412396"/>
            <a:ext cx="6258" cy="631179"/>
          </a:xfrm>
          <a:prstGeom prst="line">
            <a:avLst/>
          </a:prstGeom>
          <a:ln>
            <a:solidFill>
              <a:srgbClr val="FF000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115" name="Connettore 1 114"/>
          <p:cNvCxnSpPr/>
          <p:nvPr/>
        </p:nvCxnSpPr>
        <p:spPr bwMode="auto">
          <a:xfrm flipH="1">
            <a:off x="4318860" y="2222491"/>
            <a:ext cx="431990" cy="1"/>
          </a:xfrm>
          <a:prstGeom prst="line">
            <a:avLst/>
          </a:prstGeom>
          <a:ln>
            <a:solidFill>
              <a:srgbClr val="FF000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sp>
        <p:nvSpPr>
          <p:cNvPr id="117" name="CasellaDiTesto 1"/>
          <p:cNvSpPr txBox="1">
            <a:spLocks noChangeArrowheads="1"/>
          </p:cNvSpPr>
          <p:nvPr/>
        </p:nvSpPr>
        <p:spPr bwMode="auto">
          <a:xfrm>
            <a:off x="3889009" y="2084891"/>
            <a:ext cx="480060"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dirty="0" err="1" smtClean="0">
                <a:latin typeface="Comic Sans MS" pitchFamily="66" charset="0"/>
              </a:rPr>
              <a:t>clk</a:t>
            </a:r>
            <a:endParaRPr lang="it-IT" b="1" dirty="0">
              <a:latin typeface="Comic Sans MS" pitchFamily="66" charset="0"/>
            </a:endParaRPr>
          </a:p>
        </p:txBody>
      </p:sp>
      <p:cxnSp>
        <p:nvCxnSpPr>
          <p:cNvPr id="118" name="Connettore 1 117"/>
          <p:cNvCxnSpPr/>
          <p:nvPr/>
        </p:nvCxnSpPr>
        <p:spPr bwMode="auto">
          <a:xfrm>
            <a:off x="3524949" y="4432251"/>
            <a:ext cx="0" cy="731442"/>
          </a:xfrm>
          <a:prstGeom prst="line">
            <a:avLst/>
          </a:prstGeom>
          <a:ln>
            <a:solidFill>
              <a:srgbClr val="00B05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22" name="Connettore 1 121"/>
          <p:cNvCxnSpPr/>
          <p:nvPr/>
        </p:nvCxnSpPr>
        <p:spPr bwMode="auto">
          <a:xfrm flipH="1">
            <a:off x="3524948" y="5163692"/>
            <a:ext cx="1401415" cy="1"/>
          </a:xfrm>
          <a:prstGeom prst="line">
            <a:avLst/>
          </a:prstGeom>
          <a:ln>
            <a:solidFill>
              <a:srgbClr val="00B05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9" name="Rettangolo 18"/>
          <p:cNvSpPr/>
          <p:nvPr/>
        </p:nvSpPr>
        <p:spPr bwMode="auto">
          <a:xfrm>
            <a:off x="3685729" y="4910089"/>
            <a:ext cx="1063625" cy="495300"/>
          </a:xfrm>
          <a:prstGeom prst="rect">
            <a:avLst/>
          </a:prstGeom>
          <a:gradFill>
            <a:gsLst>
              <a:gs pos="0">
                <a:srgbClr val="00B050">
                  <a:lumMod val="89000"/>
                  <a:lumOff val="11000"/>
                </a:srgbClr>
              </a:gs>
              <a:gs pos="100000">
                <a:srgbClr val="00B050">
                  <a:lumMod val="39000"/>
                  <a:lumOff val="61000"/>
                </a:srgbClr>
              </a:gs>
            </a:gsLst>
            <a:lin ang="16200000" scaled="0"/>
          </a:gradFill>
          <a:ln>
            <a:solidFill>
              <a:srgbClr val="00B050"/>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nchor="ctr"/>
          <a:lstStyle/>
          <a:p>
            <a:pPr algn="ctr"/>
            <a:r>
              <a:rPr lang="it-IT" b="1" dirty="0">
                <a:solidFill>
                  <a:schemeClr val="tx1"/>
                </a:solidFill>
                <a:latin typeface="Comic Sans MS" pitchFamily="66" charset="0"/>
              </a:rPr>
              <a:t>Baseline</a:t>
            </a:r>
          </a:p>
        </p:txBody>
      </p:sp>
      <p:cxnSp>
        <p:nvCxnSpPr>
          <p:cNvPr id="131" name="Connettore 1 130"/>
          <p:cNvCxnSpPr/>
          <p:nvPr/>
        </p:nvCxnSpPr>
        <p:spPr bwMode="auto">
          <a:xfrm flipV="1">
            <a:off x="4922676" y="4684665"/>
            <a:ext cx="1" cy="479028"/>
          </a:xfrm>
          <a:prstGeom prst="line">
            <a:avLst/>
          </a:prstGeom>
          <a:ln>
            <a:solidFill>
              <a:srgbClr val="00B050"/>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sp>
        <p:nvSpPr>
          <p:cNvPr id="134" name="Rettangolo 133"/>
          <p:cNvSpPr/>
          <p:nvPr/>
        </p:nvSpPr>
        <p:spPr bwMode="auto">
          <a:xfrm>
            <a:off x="5443063" y="4202065"/>
            <a:ext cx="767304" cy="495300"/>
          </a:xfrm>
          <a:prstGeom prst="rect">
            <a:avLst/>
          </a:prstGeom>
          <a:gradFill>
            <a:gsLst>
              <a:gs pos="0">
                <a:srgbClr val="00B050">
                  <a:lumMod val="89000"/>
                  <a:lumOff val="11000"/>
                </a:srgbClr>
              </a:gs>
              <a:gs pos="100000">
                <a:srgbClr val="00B050">
                  <a:lumMod val="39000"/>
                  <a:lumOff val="61000"/>
                </a:srgbClr>
              </a:gs>
            </a:gsLst>
            <a:lin ang="16200000" scaled="0"/>
          </a:gradFill>
          <a:ln>
            <a:solidFill>
              <a:srgbClr val="00B050"/>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nchor="ctr"/>
          <a:lstStyle/>
          <a:p>
            <a:pPr algn="ctr"/>
            <a:r>
              <a:rPr lang="it-IT" b="1" dirty="0" err="1" smtClean="0">
                <a:solidFill>
                  <a:schemeClr val="tx1"/>
                </a:solidFill>
                <a:latin typeface="Comic Sans MS" pitchFamily="66" charset="0"/>
              </a:rPr>
              <a:t>Peak</a:t>
            </a:r>
            <a:endParaRPr lang="it-IT" b="1" dirty="0">
              <a:solidFill>
                <a:schemeClr val="tx1"/>
              </a:solidFill>
              <a:latin typeface="Comic Sans MS" pitchFamily="66" charset="0"/>
            </a:endParaRPr>
          </a:p>
        </p:txBody>
      </p:sp>
      <p:cxnSp>
        <p:nvCxnSpPr>
          <p:cNvPr id="135" name="Connettore 1 134"/>
          <p:cNvCxnSpPr/>
          <p:nvPr/>
        </p:nvCxnSpPr>
        <p:spPr bwMode="auto">
          <a:xfrm>
            <a:off x="5163694" y="4452095"/>
            <a:ext cx="278764" cy="0"/>
          </a:xfrm>
          <a:prstGeom prst="line">
            <a:avLst/>
          </a:prstGeom>
          <a:ln>
            <a:solidFill>
              <a:srgbClr val="00B050"/>
            </a:solidFill>
            <a:headEnd type="none" w="med" len="med"/>
            <a:tailEnd type="triangle" w="med" len="med"/>
          </a:ln>
        </p:spPr>
        <p:style>
          <a:lnRef idx="2">
            <a:schemeClr val="accent5"/>
          </a:lnRef>
          <a:fillRef idx="0">
            <a:schemeClr val="accent5"/>
          </a:fillRef>
          <a:effectRef idx="1">
            <a:schemeClr val="accent5"/>
          </a:effectRef>
          <a:fontRef idx="minor">
            <a:schemeClr val="tx1"/>
          </a:fontRef>
        </p:style>
      </p:cxnSp>
      <p:cxnSp>
        <p:nvCxnSpPr>
          <p:cNvPr id="137" name="Connettore 1 136"/>
          <p:cNvCxnSpPr>
            <a:stCxn id="134" idx="0"/>
          </p:cNvCxnSpPr>
          <p:nvPr/>
        </p:nvCxnSpPr>
        <p:spPr bwMode="auto">
          <a:xfrm flipV="1">
            <a:off x="5826715" y="3043575"/>
            <a:ext cx="0" cy="1158490"/>
          </a:xfrm>
          <a:prstGeom prst="line">
            <a:avLst/>
          </a:prstGeom>
          <a:ln>
            <a:solidFill>
              <a:srgbClr val="FF000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sp>
        <p:nvSpPr>
          <p:cNvPr id="32" name="Freccia a destra 31"/>
          <p:cNvSpPr/>
          <p:nvPr/>
        </p:nvSpPr>
        <p:spPr bwMode="auto">
          <a:xfrm>
            <a:off x="5804968" y="2100254"/>
            <a:ext cx="1261062" cy="244475"/>
          </a:xfrm>
          <a:prstGeom prst="rightArrow">
            <a:avLst/>
          </a:prstGeom>
          <a:gradFill>
            <a:gsLst>
              <a:gs pos="0">
                <a:srgbClr val="FF0000">
                  <a:lumMod val="34000"/>
                  <a:lumOff val="66000"/>
                </a:srgbClr>
              </a:gs>
              <a:gs pos="100000">
                <a:srgbClr val="FD8B8B">
                  <a:lumMod val="33000"/>
                  <a:lumOff val="67000"/>
                </a:srgbClr>
              </a:gs>
            </a:gsLst>
            <a:lin ang="16200000" scaled="0"/>
          </a:gradFill>
          <a:ln>
            <a:solidFill>
              <a:srgbClr val="FF0000"/>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nchor="ctr"/>
          <a:lstStyle/>
          <a:p>
            <a:pPr algn="ctr"/>
            <a:endParaRPr lang="it-IT" b="1">
              <a:latin typeface="Comic Sans MS" pitchFamily="66" charset="0"/>
            </a:endParaRPr>
          </a:p>
        </p:txBody>
      </p:sp>
      <p:sp>
        <p:nvSpPr>
          <p:cNvPr id="149" name="Freccia a destra 148"/>
          <p:cNvSpPr/>
          <p:nvPr/>
        </p:nvSpPr>
        <p:spPr bwMode="auto">
          <a:xfrm>
            <a:off x="6231005" y="4313634"/>
            <a:ext cx="835024" cy="244475"/>
          </a:xfrm>
          <a:prstGeom prst="rightArrow">
            <a:avLst/>
          </a:prstGeom>
          <a:gradFill>
            <a:gsLst>
              <a:gs pos="0">
                <a:srgbClr val="00B050">
                  <a:lumMod val="89000"/>
                  <a:lumOff val="11000"/>
                </a:srgbClr>
              </a:gs>
              <a:gs pos="100000">
                <a:srgbClr val="00B050">
                  <a:lumMod val="39000"/>
                  <a:lumOff val="61000"/>
                </a:srgbClr>
              </a:gs>
            </a:gsLst>
            <a:lin ang="16200000" scaled="0"/>
          </a:gradFill>
          <a:ln>
            <a:solidFill>
              <a:srgbClr val="00B050"/>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nchor="ctr"/>
          <a:lstStyle/>
          <a:p>
            <a:pPr algn="ctr"/>
            <a:endParaRPr lang="it-IT" b="1">
              <a:solidFill>
                <a:schemeClr val="tx1"/>
              </a:solidFill>
              <a:latin typeface="Comic Sans MS" pitchFamily="66" charset="0"/>
            </a:endParaRPr>
          </a:p>
        </p:txBody>
      </p:sp>
      <p:cxnSp>
        <p:nvCxnSpPr>
          <p:cNvPr id="150" name="Connettore 1 149"/>
          <p:cNvCxnSpPr>
            <a:stCxn id="139" idx="0"/>
            <a:endCxn id="134" idx="2"/>
          </p:cNvCxnSpPr>
          <p:nvPr/>
        </p:nvCxnSpPr>
        <p:spPr bwMode="auto">
          <a:xfrm flipV="1">
            <a:off x="5819332" y="4697365"/>
            <a:ext cx="7383" cy="318348"/>
          </a:xfrm>
          <a:prstGeom prst="line">
            <a:avLst/>
          </a:prstGeom>
          <a:ln>
            <a:solidFill>
              <a:srgbClr val="FF000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sp>
        <p:nvSpPr>
          <p:cNvPr id="151" name="CasellaDiTesto 1"/>
          <p:cNvSpPr txBox="1">
            <a:spLocks noChangeArrowheads="1"/>
          </p:cNvSpPr>
          <p:nvPr/>
        </p:nvSpPr>
        <p:spPr bwMode="auto">
          <a:xfrm>
            <a:off x="6186044" y="4064306"/>
            <a:ext cx="956186"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r>
              <a:rPr lang="it-IT" b="1" dirty="0" smtClean="0">
                <a:solidFill>
                  <a:schemeClr val="accent2"/>
                </a:solidFill>
                <a:latin typeface="Comic Sans MS" pitchFamily="66" charset="0"/>
              </a:rPr>
              <a:t>Energy</a:t>
            </a:r>
            <a:endParaRPr lang="it-IT" b="1" dirty="0">
              <a:solidFill>
                <a:schemeClr val="accent2"/>
              </a:solidFill>
              <a:latin typeface="Comic Sans MS" pitchFamily="66" charset="0"/>
            </a:endParaRPr>
          </a:p>
        </p:txBody>
      </p:sp>
      <p:sp>
        <p:nvSpPr>
          <p:cNvPr id="153" name="Freccia a destra 152"/>
          <p:cNvSpPr/>
          <p:nvPr/>
        </p:nvSpPr>
        <p:spPr bwMode="auto">
          <a:xfrm>
            <a:off x="8015354" y="2946545"/>
            <a:ext cx="835024" cy="244475"/>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endParaRPr lang="it-IT" b="1">
              <a:solidFill>
                <a:schemeClr val="tx1"/>
              </a:solidFill>
              <a:latin typeface="Comic Sans MS" pitchFamily="66" charset="0"/>
            </a:endParaRPr>
          </a:p>
        </p:txBody>
      </p:sp>
      <p:pic>
        <p:nvPicPr>
          <p:cNvPr id="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958" y="1168114"/>
            <a:ext cx="453995"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906" y="1168114"/>
            <a:ext cx="343874" cy="28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8973" y="1200613"/>
            <a:ext cx="493989" cy="21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9" name="Freccia a destra 158"/>
          <p:cNvSpPr/>
          <p:nvPr/>
        </p:nvSpPr>
        <p:spPr bwMode="auto">
          <a:xfrm>
            <a:off x="5804968" y="1191133"/>
            <a:ext cx="1261062" cy="244475"/>
          </a:xfrm>
          <a:prstGeom prst="rightArrow">
            <a:avLst/>
          </a:prstGeom>
          <a:gradFill>
            <a:gsLst>
              <a:gs pos="0">
                <a:srgbClr val="D05F02"/>
              </a:gs>
              <a:gs pos="100000">
                <a:srgbClr val="D05F02">
                  <a:lumMod val="31000"/>
                  <a:lumOff val="69000"/>
                </a:srgbClr>
              </a:gs>
            </a:gsLst>
            <a:lin ang="16200000" scaled="0"/>
          </a:gradFill>
          <a:ln>
            <a:solidFill>
              <a:srgbClr val="FF0000"/>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anchor="ctr"/>
          <a:lstStyle/>
          <a:p>
            <a:pPr algn="ctr"/>
            <a:endParaRPr lang="it-IT" b="1">
              <a:latin typeface="Comic Sans MS" pitchFamily="66" charset="0"/>
            </a:endParaRPr>
          </a:p>
        </p:txBody>
      </p:sp>
      <p:cxnSp>
        <p:nvCxnSpPr>
          <p:cNvPr id="160" name="Connettore 1 159"/>
          <p:cNvCxnSpPr/>
          <p:nvPr/>
        </p:nvCxnSpPr>
        <p:spPr bwMode="auto">
          <a:xfrm flipH="1">
            <a:off x="6186044" y="5218111"/>
            <a:ext cx="875507" cy="0"/>
          </a:xfrm>
          <a:prstGeom prst="line">
            <a:avLst/>
          </a:prstGeom>
          <a:ln>
            <a:solidFill>
              <a:schemeClr val="tx1">
                <a:lumMod val="85000"/>
                <a:lumOff val="15000"/>
              </a:schemeClr>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167" name="Connettore 1 166"/>
          <p:cNvCxnSpPr/>
          <p:nvPr/>
        </p:nvCxnSpPr>
        <p:spPr bwMode="auto">
          <a:xfrm flipV="1">
            <a:off x="4434451" y="3740418"/>
            <a:ext cx="0" cy="1158490"/>
          </a:xfrm>
          <a:prstGeom prst="line">
            <a:avLst/>
          </a:prstGeom>
          <a:ln>
            <a:solidFill>
              <a:srgbClr val="FF000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173" name="Connettore 1 172"/>
          <p:cNvCxnSpPr/>
          <p:nvPr/>
        </p:nvCxnSpPr>
        <p:spPr bwMode="auto">
          <a:xfrm flipH="1">
            <a:off x="4434451" y="3745057"/>
            <a:ext cx="1392265" cy="0"/>
          </a:xfrm>
          <a:prstGeom prst="line">
            <a:avLst/>
          </a:prstGeom>
          <a:ln>
            <a:solidFill>
              <a:srgbClr val="FF000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74" name="Rettangolo 173"/>
          <p:cNvSpPr/>
          <p:nvPr/>
        </p:nvSpPr>
        <p:spPr bwMode="auto">
          <a:xfrm>
            <a:off x="6890098" y="5814329"/>
            <a:ext cx="1282482" cy="81189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r>
              <a:rPr lang="it-IT" b="1" dirty="0">
                <a:solidFill>
                  <a:schemeClr val="tx1"/>
                </a:solidFill>
                <a:latin typeface="Comic Sans MS" pitchFamily="66" charset="0"/>
              </a:rPr>
              <a:t>Memory</a:t>
            </a:r>
          </a:p>
          <a:p>
            <a:pPr algn="ctr"/>
            <a:r>
              <a:rPr lang="it-IT" b="1" dirty="0">
                <a:solidFill>
                  <a:schemeClr val="tx1"/>
                </a:solidFill>
                <a:latin typeface="Comic Sans MS" pitchFamily="66" charset="0"/>
              </a:rPr>
              <a:t>Buffers</a:t>
            </a:r>
          </a:p>
        </p:txBody>
      </p:sp>
      <p:sp>
        <p:nvSpPr>
          <p:cNvPr id="43" name="Freccia bidirezionale verticale 42"/>
          <p:cNvSpPr/>
          <p:nvPr/>
        </p:nvSpPr>
        <p:spPr bwMode="auto">
          <a:xfrm>
            <a:off x="7380935" y="5405389"/>
            <a:ext cx="300462" cy="408940"/>
          </a:xfrm>
          <a:prstGeom prst="upDown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endParaRPr lang="it-IT" b="1">
              <a:solidFill>
                <a:schemeClr val="tx1"/>
              </a:solidFill>
              <a:latin typeface="Comic Sans MS" pitchFamily="66" charset="0"/>
            </a:endParaRPr>
          </a:p>
        </p:txBody>
      </p:sp>
      <p:sp>
        <p:nvSpPr>
          <p:cNvPr id="176" name="CasellaDiTesto 1"/>
          <p:cNvSpPr txBox="1">
            <a:spLocks noChangeArrowheads="1"/>
          </p:cNvSpPr>
          <p:nvPr/>
        </p:nvSpPr>
        <p:spPr bwMode="auto">
          <a:xfrm>
            <a:off x="3733800" y="1589336"/>
            <a:ext cx="636411"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dirty="0" err="1" smtClean="0">
                <a:latin typeface="Comic Sans MS" pitchFamily="66" charset="0"/>
              </a:rPr>
              <a:t>sync</a:t>
            </a:r>
            <a:endParaRPr lang="it-IT" dirty="0">
              <a:latin typeface="Comic Sans MS" pitchFamily="66" charset="0"/>
            </a:endParaRPr>
          </a:p>
        </p:txBody>
      </p:sp>
      <p:cxnSp>
        <p:nvCxnSpPr>
          <p:cNvPr id="177" name="Connettore 1 176"/>
          <p:cNvCxnSpPr/>
          <p:nvPr/>
        </p:nvCxnSpPr>
        <p:spPr bwMode="auto">
          <a:xfrm flipV="1">
            <a:off x="5261605" y="1721408"/>
            <a:ext cx="6135" cy="296157"/>
          </a:xfrm>
          <a:prstGeom prst="line">
            <a:avLst/>
          </a:prstGeom>
          <a:ln>
            <a:solidFill>
              <a:srgbClr val="FF000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178" name="Connettore 1 177"/>
          <p:cNvCxnSpPr/>
          <p:nvPr/>
        </p:nvCxnSpPr>
        <p:spPr bwMode="auto">
          <a:xfrm flipH="1">
            <a:off x="4384953" y="1733991"/>
            <a:ext cx="882331" cy="0"/>
          </a:xfrm>
          <a:prstGeom prst="line">
            <a:avLst/>
          </a:prstGeom>
          <a:ln>
            <a:solidFill>
              <a:srgbClr val="FF000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179" name="Connettore 1 178"/>
          <p:cNvCxnSpPr/>
          <p:nvPr/>
        </p:nvCxnSpPr>
        <p:spPr bwMode="auto">
          <a:xfrm>
            <a:off x="7996304" y="5218111"/>
            <a:ext cx="718282" cy="1"/>
          </a:xfrm>
          <a:prstGeom prst="line">
            <a:avLst/>
          </a:prstGeom>
          <a:ln>
            <a:solidFill>
              <a:schemeClr val="tx1">
                <a:lumMod val="85000"/>
                <a:lumOff val="15000"/>
              </a:schemeClr>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sp>
        <p:nvSpPr>
          <p:cNvPr id="180" name="CasellaDiTesto 1"/>
          <p:cNvSpPr txBox="1">
            <a:spLocks noChangeArrowheads="1"/>
          </p:cNvSpPr>
          <p:nvPr/>
        </p:nvSpPr>
        <p:spPr bwMode="auto">
          <a:xfrm>
            <a:off x="7980493" y="4898908"/>
            <a:ext cx="904745" cy="29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r>
              <a:rPr lang="it-IT" dirty="0" err="1" smtClean="0">
                <a:latin typeface="Comic Sans MS" pitchFamily="66" charset="0"/>
              </a:rPr>
              <a:t>Coinc</a:t>
            </a:r>
            <a:endParaRPr lang="it-IT" dirty="0">
              <a:latin typeface="Comic Sans MS" pitchFamily="66" charset="0"/>
            </a:endParaRPr>
          </a:p>
        </p:txBody>
      </p:sp>
      <p:sp>
        <p:nvSpPr>
          <p:cNvPr id="181" name="CasellaDiTesto 1"/>
          <p:cNvSpPr txBox="1">
            <a:spLocks noChangeArrowheads="1"/>
          </p:cNvSpPr>
          <p:nvPr/>
        </p:nvSpPr>
        <p:spPr bwMode="auto">
          <a:xfrm>
            <a:off x="6126230" y="4902970"/>
            <a:ext cx="956186"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r>
              <a:rPr lang="it-IT" smtClean="0">
                <a:latin typeface="Comic Sans MS" pitchFamily="66" charset="0"/>
              </a:rPr>
              <a:t>Reject</a:t>
            </a:r>
            <a:endParaRPr lang="it-IT" dirty="0">
              <a:latin typeface="Comic Sans MS" pitchFamily="66" charset="0"/>
            </a:endParaRPr>
          </a:p>
        </p:txBody>
      </p:sp>
      <p:sp>
        <p:nvSpPr>
          <p:cNvPr id="183" name="CasellaDiTesto 1"/>
          <p:cNvSpPr txBox="1">
            <a:spLocks noChangeArrowheads="1"/>
          </p:cNvSpPr>
          <p:nvPr/>
        </p:nvSpPr>
        <p:spPr bwMode="auto">
          <a:xfrm>
            <a:off x="3534245" y="4659859"/>
            <a:ext cx="956186"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r>
              <a:rPr lang="it-IT" dirty="0" err="1" smtClean="0">
                <a:latin typeface="Comic Sans MS" pitchFamily="66" charset="0"/>
              </a:rPr>
              <a:t>Freeze</a:t>
            </a:r>
            <a:endParaRPr lang="it-IT" dirty="0">
              <a:latin typeface="Comic Sans MS" pitchFamily="66" charset="0"/>
            </a:endParaRPr>
          </a:p>
        </p:txBody>
      </p:sp>
    </p:spTree>
    <p:extLst>
      <p:ext uri="{BB962C8B-B14F-4D97-AF65-F5344CB8AC3E}">
        <p14:creationId xmlns:p14="http://schemas.microsoft.com/office/powerpoint/2010/main" val="247049936"/>
      </p:ext>
    </p:extLst>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40963" name="Rectangle 24"/>
          <p:cNvSpPr>
            <a:spLocks noGrp="1" noChangeArrowheads="1"/>
          </p:cNvSpPr>
          <p:nvPr>
            <p:ph type="title" idx="4294967295"/>
          </p:nvPr>
        </p:nvSpPr>
        <p:spPr bwMode="auto">
          <a:xfrm>
            <a:off x="1727200" y="0"/>
            <a:ext cx="7416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DPP-PHA signals</a:t>
            </a:r>
          </a:p>
        </p:txBody>
      </p:sp>
      <p:graphicFrame>
        <p:nvGraphicFramePr>
          <p:cNvPr id="40964" name="Object 8"/>
          <p:cNvGraphicFramePr>
            <a:graphicFrameLocks noChangeAspect="1"/>
          </p:cNvGraphicFramePr>
          <p:nvPr/>
        </p:nvGraphicFramePr>
        <p:xfrm>
          <a:off x="415925" y="830263"/>
          <a:ext cx="8023225" cy="5651500"/>
        </p:xfrm>
        <a:graphic>
          <a:graphicData uri="http://schemas.openxmlformats.org/presentationml/2006/ole">
            <mc:AlternateContent xmlns:mc="http://schemas.openxmlformats.org/markup-compatibility/2006">
              <mc:Choice xmlns:v="urn:schemas-microsoft-com:vml" Requires="v">
                <p:oleObj spid="_x0000_s41098" name="Visio" r:id="rId4" imgW="4484721" imgH="3159694" progId="Visio.Drawing.11">
                  <p:embed/>
                </p:oleObj>
              </mc:Choice>
              <mc:Fallback>
                <p:oleObj name="Visio" r:id="rId4" imgW="4484721" imgH="3159694" progId="Visio.Drawing.11">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830263"/>
                        <a:ext cx="8023225"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44035" name="Rectangle 24"/>
          <p:cNvSpPr>
            <a:spLocks noGrp="1" noChangeArrowheads="1"/>
          </p:cNvSpPr>
          <p:nvPr>
            <p:ph type="title" idx="4294967295"/>
          </p:nvPr>
        </p:nvSpPr>
        <p:spPr bwMode="auto">
          <a:xfrm>
            <a:off x="1743075" y="0"/>
            <a:ext cx="7400925"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Pile-up in the Trapezoidal Filter</a:t>
            </a:r>
          </a:p>
        </p:txBody>
      </p:sp>
      <p:sp>
        <p:nvSpPr>
          <p:cNvPr id="44036" name="Rectangle 7"/>
          <p:cNvSpPr>
            <a:spLocks noChangeArrowheads="1"/>
          </p:cNvSpPr>
          <p:nvPr/>
        </p:nvSpPr>
        <p:spPr bwMode="auto">
          <a:xfrm>
            <a:off x="4267200" y="1143000"/>
            <a:ext cx="17526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37" name="Rectangle 8"/>
          <p:cNvSpPr>
            <a:spLocks noChangeArrowheads="1"/>
          </p:cNvSpPr>
          <p:nvPr/>
        </p:nvSpPr>
        <p:spPr bwMode="auto">
          <a:xfrm rot="-5400000">
            <a:off x="-495300" y="3314700"/>
            <a:ext cx="17526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r"/>
            <a:endParaRPr lang="it-IT"/>
          </a:p>
        </p:txBody>
      </p:sp>
      <p:sp>
        <p:nvSpPr>
          <p:cNvPr id="44038" name="Text Box 14"/>
          <p:cNvSpPr txBox="1">
            <a:spLocks noChangeArrowheads="1"/>
          </p:cNvSpPr>
          <p:nvPr/>
        </p:nvSpPr>
        <p:spPr bwMode="auto">
          <a:xfrm>
            <a:off x="268288" y="781050"/>
            <a:ext cx="8723312"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1pPr>
            <a:lvl2pPr marL="742950" indent="-28575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2pPr>
            <a:lvl3pPr marL="11430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3pPr>
            <a:lvl4pPr marL="16002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4pPr>
            <a:lvl5pPr marL="20574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5pPr>
            <a:lvl6pPr marL="25146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6pPr>
            <a:lvl7pPr marL="29718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7pPr>
            <a:lvl8pPr marL="34290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8pPr>
            <a:lvl9pPr marL="38862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9pPr>
          </a:lstStyle>
          <a:p>
            <a:pPr eaLnBrk="1" hangingPunct="1">
              <a:lnSpc>
                <a:spcPct val="100000"/>
              </a:lnSpc>
              <a:spcBef>
                <a:spcPts val="1000"/>
              </a:spcBef>
              <a:buClr>
                <a:srgbClr val="003546"/>
              </a:buClr>
              <a:buSzPct val="100000"/>
              <a:buFont typeface="Tahoma" pitchFamily="34" charset="0"/>
              <a:buChar char="•"/>
            </a:pPr>
            <a:r>
              <a:rPr lang="en-GB" sz="1800" b="1">
                <a:latin typeface="Tahoma" pitchFamily="34" charset="0"/>
              </a:rPr>
              <a:t>Case 1</a:t>
            </a:r>
            <a:r>
              <a:rPr lang="en-GB" sz="1800">
                <a:latin typeface="Tahoma" pitchFamily="34" charset="0"/>
              </a:rPr>
              <a:t>: </a:t>
            </a:r>
            <a:r>
              <a:rPr lang="en-GB" sz="1800">
                <a:latin typeface="Tahoma" pitchFamily="34" charset="0"/>
                <a:sym typeface="Symbol" pitchFamily="18" charset="2"/>
              </a:rPr>
              <a:t>T &gt; T</a:t>
            </a:r>
            <a:r>
              <a:rPr lang="en-GB" sz="1800" baseline="-25000">
                <a:latin typeface="Tahoma" pitchFamily="34" charset="0"/>
                <a:sym typeface="Symbol" pitchFamily="18" charset="2"/>
              </a:rPr>
              <a:t>TR</a:t>
            </a:r>
            <a:r>
              <a:rPr lang="en-GB" sz="1800">
                <a:latin typeface="Tahoma" pitchFamily="34" charset="0"/>
                <a:sym typeface="Symbol" pitchFamily="18" charset="2"/>
              </a:rPr>
              <a:t>+T</a:t>
            </a:r>
            <a:r>
              <a:rPr lang="en-GB" sz="1800" baseline="-25000">
                <a:latin typeface="Tahoma" pitchFamily="34" charset="0"/>
                <a:sym typeface="Symbol" pitchFamily="18" charset="2"/>
              </a:rPr>
              <a:t>TF</a:t>
            </a:r>
            <a:r>
              <a:rPr lang="en-GB" sz="1800">
                <a:latin typeface="Tahoma" pitchFamily="34" charset="0"/>
                <a:sym typeface="Symbol" pitchFamily="18" charset="2"/>
              </a:rPr>
              <a:t> (2nd trapezoid starts on the falling edge of the 1st one). Both energies are good (no pile-up events)</a:t>
            </a:r>
          </a:p>
          <a:p>
            <a:pPr eaLnBrk="1" hangingPunct="1">
              <a:lnSpc>
                <a:spcPct val="100000"/>
              </a:lnSpc>
              <a:spcBef>
                <a:spcPts val="1000"/>
              </a:spcBef>
              <a:buClr>
                <a:srgbClr val="003546"/>
              </a:buClr>
              <a:buSzPct val="100000"/>
              <a:buFont typeface="Tahoma" pitchFamily="34" charset="0"/>
              <a:buChar char="•"/>
            </a:pPr>
            <a:r>
              <a:rPr lang="en-GB" sz="1800" b="1">
                <a:latin typeface="Tahoma" pitchFamily="34" charset="0"/>
              </a:rPr>
              <a:t>Case 2</a:t>
            </a:r>
            <a:r>
              <a:rPr lang="en-GB" sz="1800">
                <a:latin typeface="Tahoma" pitchFamily="34" charset="0"/>
              </a:rPr>
              <a:t>: </a:t>
            </a:r>
            <a:r>
              <a:rPr lang="en-GB"/>
              <a:t>~</a:t>
            </a:r>
            <a:r>
              <a:rPr lang="en-GB" sz="1800">
                <a:latin typeface="Tahoma" pitchFamily="34" charset="0"/>
                <a:sym typeface="Symbol" pitchFamily="18" charset="2"/>
              </a:rPr>
              <a:t>T</a:t>
            </a:r>
            <a:r>
              <a:rPr lang="en-GB" sz="1800" baseline="-25000">
                <a:latin typeface="Tahoma" pitchFamily="34" charset="0"/>
                <a:sym typeface="Symbol" pitchFamily="18" charset="2"/>
              </a:rPr>
              <a:t>PR</a:t>
            </a:r>
            <a:r>
              <a:rPr lang="en-GB" sz="1800">
                <a:latin typeface="Tahoma" pitchFamily="34" charset="0"/>
                <a:sym typeface="Symbol" pitchFamily="18" charset="2"/>
              </a:rPr>
              <a:t> &lt; T &lt; T</a:t>
            </a:r>
            <a:r>
              <a:rPr lang="en-GB" sz="1800" baseline="-25000">
                <a:latin typeface="Tahoma" pitchFamily="34" charset="0"/>
                <a:sym typeface="Symbol" pitchFamily="18" charset="2"/>
              </a:rPr>
              <a:t>TR</a:t>
            </a:r>
            <a:r>
              <a:rPr lang="en-GB" sz="1800">
                <a:latin typeface="Tahoma" pitchFamily="34" charset="0"/>
                <a:sym typeface="Symbol" pitchFamily="18" charset="2"/>
              </a:rPr>
              <a:t>+T</a:t>
            </a:r>
            <a:r>
              <a:rPr lang="en-GB" sz="1800" baseline="-25000">
                <a:latin typeface="Tahoma" pitchFamily="34" charset="0"/>
                <a:sym typeface="Symbol" pitchFamily="18" charset="2"/>
              </a:rPr>
              <a:t>TF </a:t>
            </a:r>
            <a:r>
              <a:rPr lang="en-GB" sz="1800">
                <a:latin typeface="Tahoma" pitchFamily="34" charset="0"/>
                <a:sym typeface="Symbol" pitchFamily="18" charset="2"/>
              </a:rPr>
              <a:t>(2</a:t>
            </a:r>
            <a:r>
              <a:rPr lang="en-GB" sz="1800" baseline="30000">
                <a:latin typeface="Tahoma" pitchFamily="34" charset="0"/>
                <a:sym typeface="Symbol" pitchFamily="18" charset="2"/>
              </a:rPr>
              <a:t>nd</a:t>
            </a:r>
            <a:r>
              <a:rPr lang="en-GB" sz="1800">
                <a:latin typeface="Tahoma" pitchFamily="34" charset="0"/>
                <a:sym typeface="Symbol" pitchFamily="18" charset="2"/>
              </a:rPr>
              <a:t> trapezoid starts on the rising edge or flat top of the 1st one). Pulse height calculation is not possible, no energy information is available (pile-up events); still two time stamps.</a:t>
            </a:r>
          </a:p>
          <a:p>
            <a:pPr eaLnBrk="1" hangingPunct="1">
              <a:lnSpc>
                <a:spcPct val="100000"/>
              </a:lnSpc>
              <a:spcBef>
                <a:spcPts val="1000"/>
              </a:spcBef>
              <a:buClr>
                <a:srgbClr val="003546"/>
              </a:buClr>
              <a:buSzPct val="100000"/>
              <a:buFont typeface="Tahoma" pitchFamily="34" charset="0"/>
              <a:buChar char="•"/>
            </a:pPr>
            <a:r>
              <a:rPr lang="en-GB" sz="1800" b="1">
                <a:latin typeface="Tahoma" pitchFamily="34" charset="0"/>
              </a:rPr>
              <a:t>Case 3</a:t>
            </a:r>
            <a:r>
              <a:rPr lang="en-GB" sz="1800">
                <a:latin typeface="Tahoma" pitchFamily="34" charset="0"/>
              </a:rPr>
              <a:t>: </a:t>
            </a:r>
            <a:r>
              <a:rPr lang="en-GB" sz="1800">
                <a:latin typeface="Tahoma" pitchFamily="34" charset="0"/>
                <a:sym typeface="Symbol" pitchFamily="18" charset="2"/>
              </a:rPr>
              <a:t>T &lt; </a:t>
            </a:r>
            <a:r>
              <a:rPr lang="en-GB"/>
              <a:t>~</a:t>
            </a:r>
            <a:r>
              <a:rPr lang="en-GB" sz="1800">
                <a:latin typeface="Tahoma" pitchFamily="34" charset="0"/>
                <a:sym typeface="Symbol" pitchFamily="18" charset="2"/>
              </a:rPr>
              <a:t>T</a:t>
            </a:r>
            <a:r>
              <a:rPr lang="en-GB" sz="1800" baseline="-25000">
                <a:latin typeface="Tahoma" pitchFamily="34" charset="0"/>
                <a:sym typeface="Symbol" pitchFamily="18" charset="2"/>
              </a:rPr>
              <a:t>PR </a:t>
            </a:r>
            <a:r>
              <a:rPr lang="en-GB" sz="1800">
                <a:latin typeface="Tahoma" pitchFamily="34" charset="0"/>
                <a:sym typeface="Symbol" pitchFamily="18" charset="2"/>
              </a:rPr>
              <a:t>(input pulses piling up on their rising edge). The TT filter doesn’t distinguish the double pulse condition. Only one event is recorded (energy sum). The Rise Time Discriminator might mitigate this unwanted effect.</a:t>
            </a:r>
          </a:p>
          <a:p>
            <a:pPr eaLnBrk="1" hangingPunct="1">
              <a:lnSpc>
                <a:spcPct val="100000"/>
              </a:lnSpc>
              <a:spcBef>
                <a:spcPts val="1000"/>
              </a:spcBef>
              <a:buClr>
                <a:srgbClr val="003546"/>
              </a:buClr>
              <a:buSzPct val="100000"/>
              <a:buFont typeface="Tahoma" pitchFamily="34" charset="0"/>
              <a:buChar char="•"/>
            </a:pPr>
            <a:endParaRPr lang="en-GB" sz="1800">
              <a:latin typeface="Tahoma" pitchFamily="34" charset="0"/>
              <a:sym typeface="Symbol" pitchFamily="18" charset="2"/>
            </a:endParaRPr>
          </a:p>
        </p:txBody>
      </p:sp>
      <p:graphicFrame>
        <p:nvGraphicFramePr>
          <p:cNvPr id="44039" name="Object 15"/>
          <p:cNvGraphicFramePr>
            <a:graphicFrameLocks noChangeAspect="1"/>
          </p:cNvGraphicFramePr>
          <p:nvPr/>
        </p:nvGraphicFramePr>
        <p:xfrm>
          <a:off x="228600" y="3429000"/>
          <a:ext cx="8763000" cy="2811463"/>
        </p:xfrm>
        <a:graphic>
          <a:graphicData uri="http://schemas.openxmlformats.org/presentationml/2006/ole">
            <mc:AlternateContent xmlns:mc="http://schemas.openxmlformats.org/markup-compatibility/2006">
              <mc:Choice xmlns:v="urn:schemas-microsoft-com:vml" Requires="v">
                <p:oleObj spid="_x0000_s44173" name="Visio" r:id="rId4" imgW="7128753" imgH="2287887" progId="Visio.Drawing.11">
                  <p:embed/>
                </p:oleObj>
              </mc:Choice>
              <mc:Fallback>
                <p:oleObj name="Visio" r:id="rId4" imgW="7128753" imgH="2287887" progId="Visio.Drawing.11">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429000"/>
                        <a:ext cx="8763000"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47107" name="Rectangle 24"/>
          <p:cNvSpPr>
            <a:spLocks noGrp="1" noChangeArrowheads="1"/>
          </p:cNvSpPr>
          <p:nvPr>
            <p:ph type="title" idx="4294967295"/>
          </p:nvPr>
        </p:nvSpPr>
        <p:spPr bwMode="auto">
          <a:xfrm>
            <a:off x="1711325" y="0"/>
            <a:ext cx="7432675"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Test Results with </a:t>
            </a:r>
            <a:r>
              <a:rPr lang="en-US" dirty="0" err="1" smtClean="0"/>
              <a:t>HPGe</a:t>
            </a:r>
            <a:r>
              <a:rPr lang="en-US" dirty="0" smtClean="0"/>
              <a:t> and DT5780</a:t>
            </a:r>
          </a:p>
        </p:txBody>
      </p:sp>
      <p:sp>
        <p:nvSpPr>
          <p:cNvPr id="47108" name="Rectangle 13"/>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aphicFrame>
        <p:nvGraphicFramePr>
          <p:cNvPr id="2" name="Tabella 1"/>
          <p:cNvGraphicFramePr>
            <a:graphicFrameLocks noGrp="1"/>
          </p:cNvGraphicFramePr>
          <p:nvPr>
            <p:extLst>
              <p:ext uri="{D42A27DB-BD31-4B8C-83A1-F6EECF244321}">
                <p14:modId xmlns:p14="http://schemas.microsoft.com/office/powerpoint/2010/main" val="1287185534"/>
              </p:ext>
            </p:extLst>
          </p:nvPr>
        </p:nvGraphicFramePr>
        <p:xfrm>
          <a:off x="605631" y="3076573"/>
          <a:ext cx="7623969" cy="3076576"/>
        </p:xfrm>
        <a:graphic>
          <a:graphicData uri="http://schemas.openxmlformats.org/drawingml/2006/table">
            <a:tbl>
              <a:tblPr firstRow="1" bandRow="1">
                <a:tableStyleId>{5C22544A-7EE6-4342-B048-85BDC9FD1C3A}</a:tableStyleId>
              </a:tblPr>
              <a:tblGrid>
                <a:gridCol w="2363662"/>
                <a:gridCol w="3012511"/>
                <a:gridCol w="2247796"/>
              </a:tblGrid>
              <a:tr h="384572">
                <a:tc>
                  <a:txBody>
                    <a:bodyPr/>
                    <a:lstStyle/>
                    <a:p>
                      <a:pPr>
                        <a:lnSpc>
                          <a:spcPct val="115000"/>
                        </a:lnSpc>
                        <a:spcAft>
                          <a:spcPts val="0"/>
                        </a:spcAft>
                      </a:pPr>
                      <a:r>
                        <a:rPr lang="en-US" sz="1600" dirty="0">
                          <a:solidFill>
                            <a:schemeClr val="tx1"/>
                          </a:solidFill>
                          <a:effectLst/>
                        </a:rPr>
                        <a:t>Energy (</a:t>
                      </a:r>
                      <a:r>
                        <a:rPr lang="en-US" sz="1600" dirty="0" err="1">
                          <a:solidFill>
                            <a:schemeClr val="tx1"/>
                          </a:solidFill>
                          <a:effectLst/>
                        </a:rPr>
                        <a:t>KeV</a:t>
                      </a:r>
                      <a:r>
                        <a:rPr lang="en-US" sz="1600" dirty="0">
                          <a:solidFill>
                            <a:schemeClr val="tx1"/>
                          </a:solidFill>
                          <a:effectLst/>
                        </a:rPr>
                        <a:t>)</a:t>
                      </a:r>
                      <a:endParaRPr lang="it-IT" sz="1600" dirty="0">
                        <a:solidFill>
                          <a:schemeClr val="tx1"/>
                        </a:solidFill>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smtClean="0">
                          <a:solidFill>
                            <a:schemeClr val="tx1"/>
                          </a:solidFill>
                          <a:effectLst/>
                        </a:rPr>
                        <a:t>Centroid (</a:t>
                      </a:r>
                      <a:r>
                        <a:rPr lang="en-US" sz="1600" dirty="0" err="1" smtClean="0">
                          <a:solidFill>
                            <a:schemeClr val="tx1"/>
                          </a:solidFill>
                          <a:effectLst/>
                        </a:rPr>
                        <a:t>KeV</a:t>
                      </a:r>
                      <a:r>
                        <a:rPr lang="en-US" sz="1600" dirty="0">
                          <a:solidFill>
                            <a:schemeClr val="tx1"/>
                          </a:solidFill>
                          <a:effectLst/>
                        </a:rPr>
                        <a:t>)</a:t>
                      </a:r>
                      <a:endParaRPr lang="it-IT" sz="1600" dirty="0">
                        <a:solidFill>
                          <a:schemeClr val="tx1"/>
                        </a:solidFill>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a:solidFill>
                            <a:schemeClr val="tx1"/>
                          </a:solidFill>
                          <a:effectLst/>
                        </a:rPr>
                        <a:t>FWHM (</a:t>
                      </a:r>
                      <a:r>
                        <a:rPr lang="en-US" sz="1600" dirty="0" err="1">
                          <a:solidFill>
                            <a:schemeClr val="tx1"/>
                          </a:solidFill>
                          <a:effectLst/>
                        </a:rPr>
                        <a:t>KeV</a:t>
                      </a:r>
                      <a:r>
                        <a:rPr lang="en-US" sz="1600" dirty="0">
                          <a:solidFill>
                            <a:schemeClr val="tx1"/>
                          </a:solidFill>
                          <a:effectLst/>
                        </a:rPr>
                        <a:t>)</a:t>
                      </a:r>
                      <a:endParaRPr lang="it-IT" sz="1600" dirty="0">
                        <a:solidFill>
                          <a:schemeClr val="tx1"/>
                        </a:solidFill>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r>
              <a:tr h="384572">
                <a:tc>
                  <a:txBody>
                    <a:bodyPr/>
                    <a:lstStyle/>
                    <a:p>
                      <a:pPr>
                        <a:lnSpc>
                          <a:spcPct val="115000"/>
                        </a:lnSpc>
                        <a:spcAft>
                          <a:spcPts val="0"/>
                        </a:spcAft>
                      </a:pPr>
                      <a:r>
                        <a:rPr lang="en-US" sz="1600" dirty="0">
                          <a:effectLst/>
                        </a:rPr>
                        <a:t>59.541</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a:effectLst/>
                        </a:rPr>
                        <a:t>59.521 +- 0.004</a:t>
                      </a:r>
                      <a:endParaRPr lang="it-IT" sz="160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a:effectLst/>
                        </a:rPr>
                        <a:t>0.95 +- 0.01</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r>
              <a:tr h="384572">
                <a:tc>
                  <a:txBody>
                    <a:bodyPr/>
                    <a:lstStyle/>
                    <a:p>
                      <a:pPr>
                        <a:lnSpc>
                          <a:spcPct val="115000"/>
                        </a:lnSpc>
                        <a:spcAft>
                          <a:spcPts val="0"/>
                        </a:spcAft>
                      </a:pPr>
                      <a:r>
                        <a:rPr lang="en-US" sz="1600" dirty="0">
                          <a:effectLst/>
                        </a:rPr>
                        <a:t>68.895</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a:effectLst/>
                        </a:rPr>
                        <a:t>68.910 +- 0.010</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a:effectLst/>
                        </a:rPr>
                        <a:t>1.04 +- 0.03</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r>
              <a:tr h="384572">
                <a:tc>
                  <a:txBody>
                    <a:bodyPr/>
                    <a:lstStyle/>
                    <a:p>
                      <a:pPr>
                        <a:lnSpc>
                          <a:spcPct val="115000"/>
                        </a:lnSpc>
                        <a:spcAft>
                          <a:spcPts val="0"/>
                        </a:spcAft>
                      </a:pPr>
                      <a:r>
                        <a:rPr lang="en-US" sz="1600">
                          <a:effectLst/>
                        </a:rPr>
                        <a:t>70.819</a:t>
                      </a:r>
                      <a:endParaRPr lang="it-IT" sz="160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a:effectLst/>
                        </a:rPr>
                        <a:t>70.809 +- 0.006</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a:effectLst/>
                        </a:rPr>
                        <a:t>0.98 +- 0.01</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r>
              <a:tr h="384572">
                <a:tc>
                  <a:txBody>
                    <a:bodyPr/>
                    <a:lstStyle/>
                    <a:p>
                      <a:pPr>
                        <a:lnSpc>
                          <a:spcPct val="115000"/>
                        </a:lnSpc>
                        <a:spcAft>
                          <a:spcPts val="0"/>
                        </a:spcAft>
                      </a:pPr>
                      <a:r>
                        <a:rPr lang="en-US" sz="1600">
                          <a:effectLst/>
                        </a:rPr>
                        <a:t>661.659</a:t>
                      </a:r>
                      <a:endParaRPr lang="it-IT" sz="160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a:effectLst/>
                        </a:rPr>
                        <a:t>661.716 +- 0.008</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a:effectLst/>
                        </a:rPr>
                        <a:t>1.37 +- 0.01</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r>
              <a:tr h="384572">
                <a:tc>
                  <a:txBody>
                    <a:bodyPr/>
                    <a:lstStyle/>
                    <a:p>
                      <a:pPr>
                        <a:lnSpc>
                          <a:spcPct val="115000"/>
                        </a:lnSpc>
                        <a:spcAft>
                          <a:spcPts val="0"/>
                        </a:spcAft>
                      </a:pPr>
                      <a:r>
                        <a:rPr lang="en-US" sz="1600" dirty="0">
                          <a:effectLst/>
                        </a:rPr>
                        <a:t>1173.240</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a:effectLst/>
                        </a:rPr>
                        <a:t>1173.233 +- 0.006</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a:effectLst/>
                        </a:rPr>
                        <a:t>1.68 +- 0.01</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r>
              <a:tr h="384572">
                <a:tc>
                  <a:txBody>
                    <a:bodyPr/>
                    <a:lstStyle/>
                    <a:p>
                      <a:pPr>
                        <a:lnSpc>
                          <a:spcPct val="115000"/>
                        </a:lnSpc>
                        <a:spcAft>
                          <a:spcPts val="0"/>
                        </a:spcAft>
                      </a:pPr>
                      <a:r>
                        <a:rPr lang="en-US" sz="1600">
                          <a:effectLst/>
                        </a:rPr>
                        <a:t>1332.508</a:t>
                      </a:r>
                      <a:endParaRPr lang="it-IT" sz="160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a:effectLst/>
                        </a:rPr>
                        <a:t>1332.487 +- 0.008</a:t>
                      </a:r>
                      <a:endParaRPr lang="it-IT" sz="160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a:effectLst/>
                        </a:rPr>
                        <a:t>1.77 +- 0.01</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r>
              <a:tr h="384572">
                <a:tc>
                  <a:txBody>
                    <a:bodyPr/>
                    <a:lstStyle/>
                    <a:p>
                      <a:pPr>
                        <a:lnSpc>
                          <a:spcPct val="115000"/>
                        </a:lnSpc>
                        <a:spcAft>
                          <a:spcPts val="0"/>
                        </a:spcAft>
                      </a:pPr>
                      <a:r>
                        <a:rPr lang="en-US" sz="1600" dirty="0">
                          <a:effectLst/>
                        </a:rPr>
                        <a:t>1460.822</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a:effectLst/>
                        </a:rPr>
                        <a:t>1460.833 +- 0.033</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c>
                  <a:txBody>
                    <a:bodyPr/>
                    <a:lstStyle/>
                    <a:p>
                      <a:pPr>
                        <a:lnSpc>
                          <a:spcPct val="115000"/>
                        </a:lnSpc>
                        <a:spcAft>
                          <a:spcPts val="0"/>
                        </a:spcAft>
                      </a:pPr>
                      <a:r>
                        <a:rPr lang="en-US" sz="1600" dirty="0">
                          <a:effectLst/>
                        </a:rPr>
                        <a:t>1.76 +- 0.06</a:t>
                      </a:r>
                      <a:endParaRPr lang="it-IT" sz="1600" dirty="0">
                        <a:effectLst/>
                        <a:latin typeface="Calibri"/>
                        <a:ea typeface="Calibri"/>
                        <a:cs typeface="Times New Roman"/>
                      </a:endParaRPr>
                    </a:p>
                  </a:txBody>
                  <a:tcPr>
                    <a:gradFill flip="none" rotWithShape="1">
                      <a:gsLst>
                        <a:gs pos="0">
                          <a:srgbClr val="FBEAC7"/>
                        </a:gs>
                        <a:gs pos="99000">
                          <a:srgbClr val="FD8B8B"/>
                        </a:gs>
                      </a:gsLst>
                      <a:lin ang="5400000" scaled="0"/>
                      <a:tileRect/>
                    </a:gradFill>
                  </a:tcPr>
                </a:tc>
              </a:tr>
            </a:tbl>
          </a:graphicData>
        </a:graphic>
      </p:graphicFrame>
      <p:graphicFrame>
        <p:nvGraphicFramePr>
          <p:cNvPr id="4" name="Tabella 3"/>
          <p:cNvGraphicFramePr>
            <a:graphicFrameLocks noGrp="1"/>
          </p:cNvGraphicFramePr>
          <p:nvPr>
            <p:extLst>
              <p:ext uri="{D42A27DB-BD31-4B8C-83A1-F6EECF244321}">
                <p14:modId xmlns:p14="http://schemas.microsoft.com/office/powerpoint/2010/main" val="1844310788"/>
              </p:ext>
            </p:extLst>
          </p:nvPr>
        </p:nvGraphicFramePr>
        <p:xfrm>
          <a:off x="5020469" y="785932"/>
          <a:ext cx="3209131" cy="1886017"/>
        </p:xfrm>
        <a:graphic>
          <a:graphicData uri="http://schemas.openxmlformats.org/drawingml/2006/table">
            <a:tbl>
              <a:tblPr firstRow="1" firstCol="1" bandRow="1">
                <a:tableStyleId>{5C22544A-7EE6-4342-B048-85BDC9FD1C3A}</a:tableStyleId>
              </a:tblPr>
              <a:tblGrid>
                <a:gridCol w="2106696"/>
                <a:gridCol w="1102435"/>
              </a:tblGrid>
              <a:tr h="225288">
                <a:tc>
                  <a:txBody>
                    <a:bodyPr/>
                    <a:lstStyle/>
                    <a:p>
                      <a:pPr algn="ctr">
                        <a:lnSpc>
                          <a:spcPct val="115000"/>
                        </a:lnSpc>
                        <a:spcAft>
                          <a:spcPts val="0"/>
                        </a:spcAft>
                      </a:pPr>
                      <a:r>
                        <a:rPr lang="en-US" sz="1100" dirty="0" smtClean="0">
                          <a:solidFill>
                            <a:schemeClr val="tx1"/>
                          </a:solidFill>
                          <a:effectLst/>
                        </a:rPr>
                        <a:t>DPP parameter</a:t>
                      </a:r>
                      <a:endParaRPr lang="it-IT" sz="1100" dirty="0">
                        <a:solidFill>
                          <a:schemeClr val="tx1"/>
                        </a:solidFill>
                        <a:effectLst/>
                        <a:latin typeface="Calibri"/>
                        <a:ea typeface="Calibri"/>
                        <a:cs typeface="Times New Roman"/>
                      </a:endParaRPr>
                    </a:p>
                  </a:txBody>
                  <a:tcPr marL="68580" marR="68580" marT="0" marB="0"/>
                </a:tc>
                <a:tc>
                  <a:txBody>
                    <a:bodyPr/>
                    <a:lstStyle/>
                    <a:p>
                      <a:pPr marL="0" algn="ctr" defTabSz="914400" rtl="0" eaLnBrk="1" latinLnBrk="0" hangingPunct="1">
                        <a:lnSpc>
                          <a:spcPct val="115000"/>
                        </a:lnSpc>
                        <a:spcAft>
                          <a:spcPts val="0"/>
                        </a:spcAft>
                      </a:pPr>
                      <a:r>
                        <a:rPr lang="en-US" sz="1100" kern="1200" dirty="0" smtClean="0">
                          <a:solidFill>
                            <a:schemeClr val="dk1"/>
                          </a:solidFill>
                          <a:effectLst/>
                          <a:latin typeface="+mn-lt"/>
                          <a:ea typeface="+mn-ea"/>
                          <a:cs typeface="+mn-cs"/>
                        </a:rPr>
                        <a:t>value</a:t>
                      </a:r>
                      <a:endParaRPr lang="it-IT" sz="1100" kern="1200" dirty="0">
                        <a:solidFill>
                          <a:schemeClr val="dk1"/>
                        </a:solidFill>
                        <a:effectLst/>
                        <a:latin typeface="+mn-lt"/>
                        <a:ea typeface="+mn-ea"/>
                        <a:cs typeface="+mn-cs"/>
                      </a:endParaRPr>
                    </a:p>
                  </a:txBody>
                  <a:tcPr marL="68580" marR="68580" marT="0" marB="0"/>
                </a:tc>
              </a:tr>
              <a:tr h="227436">
                <a:tc>
                  <a:txBody>
                    <a:bodyPr/>
                    <a:lstStyle/>
                    <a:p>
                      <a:pPr algn="ctr">
                        <a:lnSpc>
                          <a:spcPct val="115000"/>
                        </a:lnSpc>
                        <a:spcAft>
                          <a:spcPts val="0"/>
                        </a:spcAft>
                      </a:pPr>
                      <a:r>
                        <a:rPr lang="it-IT" sz="1100" b="0" dirty="0" smtClean="0">
                          <a:solidFill>
                            <a:schemeClr val="tx1"/>
                          </a:solidFill>
                          <a:effectLst/>
                          <a:latin typeface="Calibri"/>
                          <a:ea typeface="Calibri"/>
                          <a:cs typeface="Times New Roman"/>
                        </a:rPr>
                        <a:t>Pole zero time </a:t>
                      </a:r>
                      <a:r>
                        <a:rPr lang="it-IT" sz="1100" b="0" dirty="0" err="1" smtClean="0">
                          <a:solidFill>
                            <a:schemeClr val="tx1"/>
                          </a:solidFill>
                          <a:effectLst/>
                          <a:latin typeface="Calibri"/>
                          <a:ea typeface="Calibri"/>
                          <a:cs typeface="Times New Roman"/>
                        </a:rPr>
                        <a:t>constant</a:t>
                      </a:r>
                      <a:endParaRPr lang="it-IT" sz="1100" b="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100" dirty="0" smtClean="0">
                          <a:effectLst/>
                          <a:latin typeface="Calibri"/>
                          <a:ea typeface="Calibri"/>
                          <a:cs typeface="Times New Roman"/>
                        </a:rPr>
                        <a:t>47 </a:t>
                      </a:r>
                      <a:r>
                        <a:rPr lang="en-US" sz="1100" dirty="0" smtClean="0">
                          <a:effectLst/>
                          <a:sym typeface="Symbol"/>
                        </a:rPr>
                        <a:t>s</a:t>
                      </a:r>
                      <a:endParaRPr lang="it-IT" sz="1100" dirty="0">
                        <a:effectLst/>
                        <a:latin typeface="Calibri"/>
                        <a:ea typeface="Calibri"/>
                        <a:cs typeface="Times New Roman"/>
                      </a:endParaRPr>
                    </a:p>
                  </a:txBody>
                  <a:tcPr marL="68580" marR="68580" marT="0" marB="0"/>
                </a:tc>
              </a:tr>
              <a:tr h="241601">
                <a:tc>
                  <a:txBody>
                    <a:bodyPr/>
                    <a:lstStyle/>
                    <a:p>
                      <a:pPr algn="ctr">
                        <a:lnSpc>
                          <a:spcPct val="115000"/>
                        </a:lnSpc>
                        <a:spcAft>
                          <a:spcPts val="0"/>
                        </a:spcAft>
                      </a:pPr>
                      <a:r>
                        <a:rPr lang="en-US" sz="1100" b="0" dirty="0" smtClean="0">
                          <a:solidFill>
                            <a:schemeClr val="tx1"/>
                          </a:solidFill>
                          <a:effectLst/>
                        </a:rPr>
                        <a:t># Samples </a:t>
                      </a:r>
                      <a:r>
                        <a:rPr lang="en-US" sz="1100" b="0" dirty="0">
                          <a:solidFill>
                            <a:schemeClr val="tx1"/>
                          </a:solidFill>
                          <a:effectLst/>
                        </a:rPr>
                        <a:t>for </a:t>
                      </a:r>
                      <a:r>
                        <a:rPr lang="en-US" sz="1100" b="0" dirty="0" smtClean="0">
                          <a:solidFill>
                            <a:schemeClr val="tx1"/>
                          </a:solidFill>
                          <a:effectLst/>
                        </a:rPr>
                        <a:t>Baseline</a:t>
                      </a:r>
                      <a:endParaRPr lang="it-IT" sz="1100" b="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1024</a:t>
                      </a:r>
                      <a:endParaRPr lang="it-IT" sz="1100" dirty="0">
                        <a:effectLst/>
                        <a:latin typeface="Calibri"/>
                        <a:ea typeface="Calibri"/>
                        <a:cs typeface="Times New Roman"/>
                      </a:endParaRPr>
                    </a:p>
                  </a:txBody>
                  <a:tcPr marL="68580" marR="68580" marT="0" marB="0"/>
                </a:tc>
              </a:tr>
              <a:tr h="225288">
                <a:tc>
                  <a:txBody>
                    <a:bodyPr/>
                    <a:lstStyle/>
                    <a:p>
                      <a:pPr algn="ctr">
                        <a:lnSpc>
                          <a:spcPct val="115000"/>
                        </a:lnSpc>
                        <a:spcAft>
                          <a:spcPts val="0"/>
                        </a:spcAft>
                      </a:pPr>
                      <a:r>
                        <a:rPr lang="en-US" sz="1100" b="0" dirty="0">
                          <a:solidFill>
                            <a:schemeClr val="tx1"/>
                          </a:solidFill>
                          <a:effectLst/>
                        </a:rPr>
                        <a:t>Trapezoid Rise Time</a:t>
                      </a:r>
                      <a:endParaRPr lang="it-IT" sz="1100" b="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5.0 </a:t>
                      </a:r>
                      <a:r>
                        <a:rPr lang="en-US" sz="1100" dirty="0" smtClean="0">
                          <a:effectLst/>
                          <a:sym typeface="Symbol"/>
                        </a:rPr>
                        <a:t>s</a:t>
                      </a:r>
                      <a:endParaRPr lang="it-IT" sz="1100" dirty="0">
                        <a:effectLst/>
                        <a:latin typeface="Calibri"/>
                        <a:ea typeface="Calibri"/>
                        <a:cs typeface="Times New Roman"/>
                      </a:endParaRPr>
                    </a:p>
                  </a:txBody>
                  <a:tcPr marL="68580" marR="68580" marT="0" marB="0"/>
                </a:tc>
              </a:tr>
              <a:tr h="241601">
                <a:tc>
                  <a:txBody>
                    <a:bodyPr/>
                    <a:lstStyle/>
                    <a:p>
                      <a:pPr algn="ctr">
                        <a:lnSpc>
                          <a:spcPct val="115000"/>
                        </a:lnSpc>
                        <a:spcAft>
                          <a:spcPts val="0"/>
                        </a:spcAft>
                      </a:pPr>
                      <a:r>
                        <a:rPr lang="en-US" sz="1100" b="0" dirty="0">
                          <a:solidFill>
                            <a:schemeClr val="tx1"/>
                          </a:solidFill>
                          <a:effectLst/>
                        </a:rPr>
                        <a:t>Trapezoid Flat Top</a:t>
                      </a:r>
                      <a:endParaRPr lang="it-IT" sz="1100" b="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2.0 </a:t>
                      </a:r>
                      <a:r>
                        <a:rPr lang="en-US" sz="1100" dirty="0" smtClean="0">
                          <a:effectLst/>
                          <a:sym typeface="Symbol"/>
                        </a:rPr>
                        <a:t></a:t>
                      </a:r>
                      <a:r>
                        <a:rPr lang="en-US" sz="1100" dirty="0" smtClean="0">
                          <a:effectLst/>
                        </a:rPr>
                        <a:t>s</a:t>
                      </a:r>
                      <a:endParaRPr lang="it-IT" sz="1100" dirty="0">
                        <a:effectLst/>
                        <a:latin typeface="Calibri"/>
                        <a:ea typeface="Calibri"/>
                        <a:cs typeface="Times New Roman"/>
                      </a:endParaRPr>
                    </a:p>
                  </a:txBody>
                  <a:tcPr marL="68580" marR="68580" marT="0" marB="0"/>
                </a:tc>
              </a:tr>
              <a:tr h="241601">
                <a:tc>
                  <a:txBody>
                    <a:bodyPr/>
                    <a:lstStyle/>
                    <a:p>
                      <a:pPr algn="ctr">
                        <a:lnSpc>
                          <a:spcPct val="115000"/>
                        </a:lnSpc>
                        <a:spcAft>
                          <a:spcPts val="0"/>
                        </a:spcAft>
                      </a:pPr>
                      <a:r>
                        <a:rPr lang="en-US" sz="1100" b="0" dirty="0">
                          <a:solidFill>
                            <a:schemeClr val="tx1"/>
                          </a:solidFill>
                          <a:effectLst/>
                        </a:rPr>
                        <a:t>Peaking </a:t>
                      </a:r>
                      <a:r>
                        <a:rPr lang="en-US" sz="1100" b="0" dirty="0" smtClean="0">
                          <a:solidFill>
                            <a:schemeClr val="tx1"/>
                          </a:solidFill>
                          <a:effectLst/>
                        </a:rPr>
                        <a:t>Delay</a:t>
                      </a:r>
                      <a:endParaRPr lang="it-IT" sz="1100" b="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1.5 </a:t>
                      </a:r>
                      <a:r>
                        <a:rPr lang="en-US" sz="1100" dirty="0" smtClean="0">
                          <a:effectLst/>
                          <a:sym typeface="Symbol"/>
                        </a:rPr>
                        <a:t></a:t>
                      </a:r>
                      <a:r>
                        <a:rPr lang="en-US" sz="1100" dirty="0" smtClean="0">
                          <a:effectLst/>
                        </a:rPr>
                        <a:t>s</a:t>
                      </a:r>
                      <a:endParaRPr lang="it-IT" sz="1100" dirty="0">
                        <a:effectLst/>
                        <a:latin typeface="Calibri"/>
                        <a:ea typeface="Calibri"/>
                        <a:cs typeface="Times New Roman"/>
                      </a:endParaRPr>
                    </a:p>
                  </a:txBody>
                  <a:tcPr marL="68580" marR="68580" marT="0" marB="0"/>
                </a:tc>
              </a:tr>
              <a:tr h="241601">
                <a:tc>
                  <a:txBody>
                    <a:bodyPr/>
                    <a:lstStyle/>
                    <a:p>
                      <a:pPr algn="ctr">
                        <a:lnSpc>
                          <a:spcPct val="115000"/>
                        </a:lnSpc>
                        <a:spcAft>
                          <a:spcPts val="0"/>
                        </a:spcAft>
                      </a:pPr>
                      <a:r>
                        <a:rPr lang="en-US" sz="1100" b="0" dirty="0">
                          <a:solidFill>
                            <a:schemeClr val="tx1"/>
                          </a:solidFill>
                          <a:effectLst/>
                        </a:rPr>
                        <a:t>Baseline </a:t>
                      </a:r>
                      <a:r>
                        <a:rPr lang="en-US" sz="1100" b="0" dirty="0" err="1">
                          <a:solidFill>
                            <a:schemeClr val="tx1"/>
                          </a:solidFill>
                          <a:effectLst/>
                        </a:rPr>
                        <a:t>Holdoff</a:t>
                      </a:r>
                      <a:endParaRPr lang="it-IT" sz="1100" b="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0.1 </a:t>
                      </a:r>
                      <a:r>
                        <a:rPr lang="en-US" sz="1100" dirty="0" smtClean="0">
                          <a:effectLst/>
                          <a:sym typeface="Symbol"/>
                        </a:rPr>
                        <a:t></a:t>
                      </a:r>
                      <a:r>
                        <a:rPr lang="en-US" sz="1100" dirty="0" smtClean="0">
                          <a:effectLst/>
                        </a:rPr>
                        <a:t>s</a:t>
                      </a:r>
                      <a:endParaRPr lang="it-IT" sz="1100" dirty="0">
                        <a:effectLst/>
                        <a:latin typeface="Calibri"/>
                        <a:ea typeface="Calibri"/>
                        <a:cs typeface="Times New Roman"/>
                      </a:endParaRPr>
                    </a:p>
                  </a:txBody>
                  <a:tcPr marL="68580" marR="68580" marT="0" marB="0"/>
                </a:tc>
              </a:tr>
              <a:tr h="241601">
                <a:tc>
                  <a:txBody>
                    <a:bodyPr/>
                    <a:lstStyle/>
                    <a:p>
                      <a:pPr algn="ctr">
                        <a:lnSpc>
                          <a:spcPct val="115000"/>
                        </a:lnSpc>
                        <a:spcAft>
                          <a:spcPts val="0"/>
                        </a:spcAft>
                      </a:pPr>
                      <a:r>
                        <a:rPr lang="en-US" sz="1100" b="0" dirty="0">
                          <a:solidFill>
                            <a:schemeClr val="tx1"/>
                          </a:solidFill>
                          <a:effectLst/>
                        </a:rPr>
                        <a:t>Peak </a:t>
                      </a:r>
                      <a:r>
                        <a:rPr lang="en-US" sz="1100" b="0" dirty="0" err="1">
                          <a:solidFill>
                            <a:schemeClr val="tx1"/>
                          </a:solidFill>
                          <a:effectLst/>
                        </a:rPr>
                        <a:t>Holdoff</a:t>
                      </a:r>
                      <a:endParaRPr lang="it-IT" sz="1100" b="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20.0 </a:t>
                      </a:r>
                      <a:r>
                        <a:rPr lang="en-US" sz="1100" dirty="0" smtClean="0">
                          <a:effectLst/>
                          <a:sym typeface="Symbol"/>
                        </a:rPr>
                        <a:t></a:t>
                      </a:r>
                      <a:r>
                        <a:rPr lang="en-US" sz="1100" dirty="0" smtClean="0">
                          <a:effectLst/>
                        </a:rPr>
                        <a:t>s</a:t>
                      </a:r>
                      <a:endParaRPr lang="it-IT" sz="1100" dirty="0">
                        <a:effectLst/>
                        <a:latin typeface="Calibri"/>
                        <a:ea typeface="Calibri"/>
                        <a:cs typeface="Times New Roman"/>
                      </a:endParaRPr>
                    </a:p>
                  </a:txBody>
                  <a:tcPr marL="68580" marR="68580" marT="0" marB="0"/>
                </a:tc>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7239208"/>
              </p:ext>
            </p:extLst>
          </p:nvPr>
        </p:nvGraphicFramePr>
        <p:xfrm>
          <a:off x="605631" y="785932"/>
          <a:ext cx="3904456" cy="1952317"/>
        </p:xfrm>
        <a:graphic>
          <a:graphicData uri="http://schemas.openxmlformats.org/drawingml/2006/table">
            <a:tbl>
              <a:tblPr firstRow="1" firstCol="1" bandRow="1">
                <a:tableStyleId>{5C22544A-7EE6-4342-B048-85BDC9FD1C3A}</a:tableStyleId>
              </a:tblPr>
              <a:tblGrid>
                <a:gridCol w="1361281"/>
                <a:gridCol w="2543175"/>
              </a:tblGrid>
              <a:tr h="261110">
                <a:tc>
                  <a:txBody>
                    <a:bodyPr/>
                    <a:lstStyle/>
                    <a:p>
                      <a:pPr algn="ctr">
                        <a:lnSpc>
                          <a:spcPct val="115000"/>
                        </a:lnSpc>
                        <a:spcAft>
                          <a:spcPts val="0"/>
                        </a:spcAft>
                      </a:pPr>
                      <a:r>
                        <a:rPr lang="en-US" sz="1100" dirty="0" smtClean="0">
                          <a:solidFill>
                            <a:schemeClr val="tx1"/>
                          </a:solidFill>
                          <a:effectLst/>
                        </a:rPr>
                        <a:t>Test Conditions</a:t>
                      </a:r>
                      <a:endParaRPr lang="it-IT" sz="1100" dirty="0">
                        <a:solidFill>
                          <a:schemeClr val="tx1"/>
                        </a:solidFill>
                        <a:effectLst/>
                        <a:latin typeface="Calibri"/>
                        <a:ea typeface="Calibri"/>
                        <a:cs typeface="Times New Roman"/>
                      </a:endParaRPr>
                    </a:p>
                  </a:txBody>
                  <a:tcPr marL="68580" marR="68580" marT="0" marB="0"/>
                </a:tc>
                <a:tc>
                  <a:txBody>
                    <a:bodyPr/>
                    <a:lstStyle/>
                    <a:p>
                      <a:pPr marL="0" algn="l" defTabSz="914400" rtl="0" eaLnBrk="1" latinLnBrk="0" hangingPunct="1">
                        <a:lnSpc>
                          <a:spcPct val="115000"/>
                        </a:lnSpc>
                        <a:spcAft>
                          <a:spcPts val="0"/>
                        </a:spcAft>
                      </a:pPr>
                      <a:endParaRPr lang="it-IT" sz="1100" kern="1200" dirty="0">
                        <a:solidFill>
                          <a:schemeClr val="dk1"/>
                        </a:solidFill>
                        <a:effectLst/>
                        <a:latin typeface="+mn-lt"/>
                        <a:ea typeface="+mn-ea"/>
                        <a:cs typeface="+mn-cs"/>
                      </a:endParaRPr>
                    </a:p>
                  </a:txBody>
                  <a:tcPr marL="68580" marR="68580" marT="0" marB="0"/>
                </a:tc>
              </a:tr>
              <a:tr h="241601">
                <a:tc>
                  <a:txBody>
                    <a:bodyPr/>
                    <a:lstStyle/>
                    <a:p>
                      <a:pPr algn="ctr">
                        <a:lnSpc>
                          <a:spcPct val="115000"/>
                        </a:lnSpc>
                        <a:spcAft>
                          <a:spcPts val="0"/>
                        </a:spcAft>
                      </a:pPr>
                      <a:r>
                        <a:rPr lang="it-IT" sz="1100" b="0" dirty="0" smtClean="0">
                          <a:solidFill>
                            <a:schemeClr val="tx1"/>
                          </a:solidFill>
                          <a:effectLst/>
                          <a:latin typeface="Calibri"/>
                          <a:ea typeface="Calibri"/>
                          <a:cs typeface="Times New Roman"/>
                        </a:rPr>
                        <a:t>MCA</a:t>
                      </a:r>
                      <a:endParaRPr lang="it-IT" sz="1100" b="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it-IT" sz="1100" dirty="0" smtClean="0">
                          <a:effectLst/>
                          <a:latin typeface="Calibri"/>
                          <a:ea typeface="Calibri"/>
                          <a:cs typeface="Times New Roman"/>
                        </a:rPr>
                        <a:t>DT5780</a:t>
                      </a:r>
                      <a:endParaRPr lang="it-IT" sz="1100" dirty="0">
                        <a:effectLst/>
                        <a:latin typeface="Calibri"/>
                        <a:ea typeface="Calibri"/>
                        <a:cs typeface="Times New Roman"/>
                      </a:endParaRPr>
                    </a:p>
                  </a:txBody>
                  <a:tcPr marL="68580" marR="68580" marT="0" marB="0"/>
                </a:tc>
              </a:tr>
              <a:tr h="241601">
                <a:tc>
                  <a:txBody>
                    <a:bodyPr/>
                    <a:lstStyle/>
                    <a:p>
                      <a:pPr algn="ctr">
                        <a:lnSpc>
                          <a:spcPct val="115000"/>
                        </a:lnSpc>
                        <a:spcAft>
                          <a:spcPts val="0"/>
                        </a:spcAft>
                      </a:pPr>
                      <a:r>
                        <a:rPr lang="it-IT" sz="1100" b="0" dirty="0" smtClean="0">
                          <a:solidFill>
                            <a:schemeClr val="tx1"/>
                          </a:solidFill>
                          <a:effectLst/>
                          <a:latin typeface="Calibri"/>
                          <a:ea typeface="Calibri"/>
                          <a:cs typeface="Times New Roman"/>
                        </a:rPr>
                        <a:t>Detector</a:t>
                      </a:r>
                      <a:endParaRPr lang="it-IT" sz="1100" b="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smtClean="0"/>
                        <a:t>Canberra coaxial </a:t>
                      </a:r>
                      <a:r>
                        <a:rPr lang="en-US" sz="1100" dirty="0" err="1" smtClean="0"/>
                        <a:t>HPGe</a:t>
                      </a:r>
                      <a:r>
                        <a:rPr lang="en-US" sz="1100" dirty="0" smtClean="0"/>
                        <a:t> Mod. 7229P</a:t>
                      </a:r>
                      <a:endParaRPr lang="it-IT" sz="1100" dirty="0">
                        <a:effectLst/>
                        <a:latin typeface="Calibri"/>
                        <a:ea typeface="Calibri"/>
                        <a:cs typeface="Times New Roman"/>
                      </a:endParaRPr>
                    </a:p>
                  </a:txBody>
                  <a:tcPr marL="68580" marR="68580" marT="0" marB="0"/>
                </a:tc>
              </a:tr>
              <a:tr h="241601">
                <a:tc>
                  <a:txBody>
                    <a:bodyPr/>
                    <a:lstStyle/>
                    <a:p>
                      <a:pPr algn="ctr">
                        <a:lnSpc>
                          <a:spcPct val="115000"/>
                        </a:lnSpc>
                        <a:spcAft>
                          <a:spcPts val="0"/>
                        </a:spcAft>
                      </a:pPr>
                      <a:r>
                        <a:rPr lang="it-IT" sz="1100" b="0" dirty="0" err="1" smtClean="0">
                          <a:solidFill>
                            <a:schemeClr val="tx1"/>
                          </a:solidFill>
                          <a:effectLst/>
                          <a:latin typeface="Calibri"/>
                          <a:ea typeface="Calibri"/>
                          <a:cs typeface="Times New Roman"/>
                        </a:rPr>
                        <a:t>Preamplifier</a:t>
                      </a:r>
                      <a:endParaRPr lang="it-IT" sz="1100" b="0" dirty="0">
                        <a:solidFill>
                          <a:schemeClr val="tx1"/>
                        </a:solidFill>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t>model 2001</a:t>
                      </a:r>
                    </a:p>
                  </a:txBody>
                  <a:tcPr marL="68580" marR="68580" marT="0" marB="0"/>
                </a:tc>
              </a:tr>
              <a:tr h="241601">
                <a:tc>
                  <a:txBody>
                    <a:bodyPr/>
                    <a:lstStyle/>
                    <a:p>
                      <a:pPr algn="ctr">
                        <a:lnSpc>
                          <a:spcPct val="115000"/>
                        </a:lnSpc>
                        <a:spcAft>
                          <a:spcPts val="0"/>
                        </a:spcAft>
                      </a:pPr>
                      <a:r>
                        <a:rPr lang="it-IT" sz="1100" b="0" dirty="0" smtClean="0">
                          <a:solidFill>
                            <a:schemeClr val="tx1"/>
                          </a:solidFill>
                          <a:effectLst/>
                          <a:latin typeface="Calibri"/>
                          <a:ea typeface="Calibri"/>
                          <a:cs typeface="Times New Roman"/>
                        </a:rPr>
                        <a:t>HV </a:t>
                      </a:r>
                      <a:r>
                        <a:rPr lang="it-IT" sz="1100" b="0" dirty="0" err="1" smtClean="0">
                          <a:solidFill>
                            <a:schemeClr val="tx1"/>
                          </a:solidFill>
                          <a:effectLst/>
                          <a:latin typeface="Calibri"/>
                          <a:ea typeface="Calibri"/>
                          <a:cs typeface="Times New Roman"/>
                        </a:rPr>
                        <a:t>bias</a:t>
                      </a:r>
                      <a:endParaRPr lang="it-IT" sz="1100" b="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smtClean="0">
                          <a:effectLst/>
                        </a:rPr>
                        <a:t>4.5 kV</a:t>
                      </a:r>
                      <a:endParaRPr lang="it-IT" sz="1100" dirty="0">
                        <a:effectLst/>
                        <a:latin typeface="Calibri"/>
                        <a:ea typeface="Calibri"/>
                        <a:cs typeface="Times New Roman"/>
                      </a:endParaRPr>
                    </a:p>
                  </a:txBody>
                  <a:tcPr marL="68580" marR="68580" marT="0" marB="0"/>
                </a:tc>
              </a:tr>
              <a:tr h="241601">
                <a:tc>
                  <a:txBody>
                    <a:bodyPr/>
                    <a:lstStyle/>
                    <a:p>
                      <a:pPr algn="ctr">
                        <a:lnSpc>
                          <a:spcPct val="115000"/>
                        </a:lnSpc>
                        <a:spcAft>
                          <a:spcPts val="0"/>
                        </a:spcAft>
                      </a:pPr>
                      <a:r>
                        <a:rPr lang="it-IT" sz="1100" b="0" dirty="0" err="1" smtClean="0">
                          <a:solidFill>
                            <a:schemeClr val="tx1"/>
                          </a:solidFill>
                          <a:effectLst/>
                          <a:latin typeface="Calibri"/>
                          <a:ea typeface="Calibri"/>
                          <a:cs typeface="Times New Roman"/>
                        </a:rPr>
                        <a:t>Sources</a:t>
                      </a:r>
                      <a:endParaRPr lang="it-IT" sz="1100" b="0" dirty="0">
                        <a:solidFill>
                          <a:schemeClr val="tx1"/>
                        </a:solidFill>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aseline="30000" dirty="0" smtClean="0"/>
                        <a:t>60</a:t>
                      </a:r>
                      <a:r>
                        <a:rPr lang="en-US" sz="1100" dirty="0" smtClean="0"/>
                        <a:t>Co, </a:t>
                      </a:r>
                      <a:r>
                        <a:rPr lang="en-US" sz="1100" baseline="30000" dirty="0" smtClean="0"/>
                        <a:t>137</a:t>
                      </a:r>
                      <a:r>
                        <a:rPr lang="en-US" sz="1100" dirty="0" smtClean="0"/>
                        <a:t>Cs,</a:t>
                      </a:r>
                      <a:r>
                        <a:rPr lang="en-US" sz="1100" baseline="30000" dirty="0" smtClean="0"/>
                        <a:t> 241</a:t>
                      </a:r>
                      <a:r>
                        <a:rPr lang="en-US" sz="1100" dirty="0" smtClean="0"/>
                        <a:t>Am, </a:t>
                      </a:r>
                      <a:r>
                        <a:rPr lang="en-US" sz="1100" baseline="30000" dirty="0" smtClean="0"/>
                        <a:t>204</a:t>
                      </a:r>
                      <a:r>
                        <a:rPr lang="en-US" sz="1100" dirty="0" smtClean="0"/>
                        <a:t>Tl</a:t>
                      </a:r>
                      <a:endParaRPr lang="it-IT" sz="1100" dirty="0" smtClean="0"/>
                    </a:p>
                  </a:txBody>
                  <a:tcPr marL="68580" marR="68580" marT="0" marB="0"/>
                </a:tc>
              </a:tr>
              <a:tr h="241601">
                <a:tc>
                  <a:txBody>
                    <a:bodyPr/>
                    <a:lstStyle/>
                    <a:p>
                      <a:pPr algn="ctr">
                        <a:lnSpc>
                          <a:spcPct val="115000"/>
                        </a:lnSpc>
                        <a:spcAft>
                          <a:spcPts val="0"/>
                        </a:spcAft>
                      </a:pPr>
                      <a:r>
                        <a:rPr lang="it-IT" sz="1100" b="0" dirty="0" err="1" smtClean="0">
                          <a:solidFill>
                            <a:schemeClr val="tx1"/>
                          </a:solidFill>
                          <a:effectLst/>
                          <a:latin typeface="Calibri"/>
                          <a:ea typeface="Calibri"/>
                          <a:cs typeface="Times New Roman"/>
                        </a:rPr>
                        <a:t>Counting</a:t>
                      </a:r>
                      <a:r>
                        <a:rPr lang="it-IT" sz="1100" b="0" dirty="0" smtClean="0">
                          <a:solidFill>
                            <a:schemeClr val="tx1"/>
                          </a:solidFill>
                          <a:effectLst/>
                          <a:latin typeface="Calibri"/>
                          <a:ea typeface="Calibri"/>
                          <a:cs typeface="Times New Roman"/>
                        </a:rPr>
                        <a:t> rate</a:t>
                      </a:r>
                      <a:endParaRPr lang="it-IT" sz="1100" b="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n-US" sz="1100" dirty="0" smtClean="0">
                          <a:effectLst/>
                        </a:rPr>
                        <a:t>100 - 500 Hz</a:t>
                      </a:r>
                      <a:endParaRPr lang="it-IT" sz="1100" dirty="0">
                        <a:effectLst/>
                        <a:latin typeface="Calibri"/>
                        <a:ea typeface="Calibri"/>
                        <a:cs typeface="Times New Roman"/>
                      </a:endParaRPr>
                    </a:p>
                  </a:txBody>
                  <a:tcPr marL="68580" marR="68580" marT="0" marB="0"/>
                </a:tc>
              </a:tr>
              <a:tr h="241601">
                <a:tc>
                  <a:txBody>
                    <a:bodyPr/>
                    <a:lstStyle/>
                    <a:p>
                      <a:pPr algn="ctr">
                        <a:lnSpc>
                          <a:spcPct val="115000"/>
                        </a:lnSpc>
                        <a:spcAft>
                          <a:spcPts val="0"/>
                        </a:spcAft>
                      </a:pPr>
                      <a:r>
                        <a:rPr lang="it-IT" sz="1100" b="0" dirty="0" err="1" smtClean="0">
                          <a:solidFill>
                            <a:schemeClr val="tx1"/>
                          </a:solidFill>
                          <a:effectLst/>
                          <a:latin typeface="Calibri"/>
                          <a:ea typeface="Calibri"/>
                          <a:cs typeface="Times New Roman"/>
                        </a:rPr>
                        <a:t>Measured</a:t>
                      </a:r>
                      <a:r>
                        <a:rPr lang="it-IT" sz="1100" b="0" dirty="0" smtClean="0">
                          <a:solidFill>
                            <a:schemeClr val="tx1"/>
                          </a:solidFill>
                          <a:effectLst/>
                          <a:latin typeface="Calibri"/>
                          <a:ea typeface="Calibri"/>
                          <a:cs typeface="Times New Roman"/>
                        </a:rPr>
                        <a:t> Dead time</a:t>
                      </a:r>
                      <a:endParaRPr lang="it-IT" sz="1100" b="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it-IT" sz="1100" dirty="0" smtClean="0">
                          <a:effectLst/>
                          <a:latin typeface="Calibri"/>
                          <a:ea typeface="Calibri"/>
                          <a:cs typeface="Times New Roman"/>
                        </a:rPr>
                        <a:t>&lt;</a:t>
                      </a:r>
                      <a:r>
                        <a:rPr lang="it-IT" sz="1100" baseline="0" dirty="0" smtClean="0">
                          <a:effectLst/>
                          <a:latin typeface="Calibri"/>
                          <a:ea typeface="Calibri"/>
                          <a:cs typeface="Times New Roman"/>
                        </a:rPr>
                        <a:t> 2%</a:t>
                      </a:r>
                      <a:endParaRPr lang="it-IT" sz="1100" dirty="0">
                        <a:effectLst/>
                        <a:latin typeface="Calibri"/>
                        <a:ea typeface="Calibri"/>
                        <a:cs typeface="Times New Roman"/>
                      </a:endParaRPr>
                    </a:p>
                  </a:txBody>
                  <a:tcPr marL="68580" marR="68580" marT="0" marB="0"/>
                </a:tc>
              </a:tr>
            </a:tbl>
          </a:graphicData>
        </a:graphic>
      </p:graphicFrame>
    </p:spTree>
  </p:cSld>
  <p:clrMapOvr>
    <a:masterClrMapping/>
  </p:clrMapOvr>
  <p:transition>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48131" name="Rectangle 24"/>
          <p:cNvSpPr>
            <a:spLocks noGrp="1" noChangeArrowheads="1"/>
          </p:cNvSpPr>
          <p:nvPr>
            <p:ph type="title" idx="4294967295"/>
          </p:nvPr>
        </p:nvSpPr>
        <p:spPr bwMode="auto">
          <a:xfrm>
            <a:off x="1679575" y="0"/>
            <a:ext cx="7464425"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Test Results with </a:t>
            </a:r>
            <a:r>
              <a:rPr lang="en-US" dirty="0" err="1" smtClean="0"/>
              <a:t>HPGe</a:t>
            </a:r>
            <a:r>
              <a:rPr lang="en-US" dirty="0" smtClean="0"/>
              <a:t> and DT5724 (I)</a:t>
            </a:r>
          </a:p>
        </p:txBody>
      </p:sp>
      <p:sp>
        <p:nvSpPr>
          <p:cNvPr id="48132" name="Rectangle 7"/>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48133" name="Rectangle 9"/>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48134" name="Rectangle 10"/>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48135" name="Rectangle 11"/>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48136" name="Rectangle 12"/>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4813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793750"/>
            <a:ext cx="8445500" cy="541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50179" name="Rectangle 4"/>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50180" name="Rectangle 5"/>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50181" name="Rectangle 6"/>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50182" name="Rectangle 7"/>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50183" name="Rectangle 8"/>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5018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8" y="858838"/>
            <a:ext cx="8509000" cy="553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5" name="Rectangle 24"/>
          <p:cNvSpPr txBox="1">
            <a:spLocks noChangeArrowheads="1"/>
          </p:cNvSpPr>
          <p:nvPr/>
        </p:nvSpPr>
        <p:spPr bwMode="auto">
          <a:xfrm>
            <a:off x="1533525" y="0"/>
            <a:ext cx="7610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spcBef>
                <a:spcPct val="0"/>
              </a:spcBef>
            </a:pPr>
            <a:r>
              <a:rPr lang="en-US" sz="2800" b="1" dirty="0">
                <a:solidFill>
                  <a:schemeClr val="tx2"/>
                </a:solidFill>
                <a:latin typeface="Comic Sans MS" pitchFamily="66" charset="0"/>
              </a:rPr>
              <a:t>Test Results with </a:t>
            </a:r>
            <a:r>
              <a:rPr lang="en-US" sz="2800" b="1" dirty="0" err="1" smtClean="0">
                <a:solidFill>
                  <a:schemeClr val="tx2"/>
                </a:solidFill>
                <a:latin typeface="Comic Sans MS" pitchFamily="66" charset="0"/>
              </a:rPr>
              <a:t>HPGe</a:t>
            </a:r>
            <a:r>
              <a:rPr lang="en-US" sz="2800" b="1" dirty="0" smtClean="0">
                <a:solidFill>
                  <a:schemeClr val="tx2"/>
                </a:solidFill>
                <a:latin typeface="Comic Sans MS" pitchFamily="66" charset="0"/>
              </a:rPr>
              <a:t> and DT5724 </a:t>
            </a:r>
            <a:r>
              <a:rPr lang="en-US" sz="2800" b="1" dirty="0">
                <a:solidFill>
                  <a:schemeClr val="tx2"/>
                </a:solidFill>
                <a:latin typeface="Comic Sans MS" pitchFamily="66" charset="0"/>
              </a:rPr>
              <a:t>(III)</a:t>
            </a:r>
          </a:p>
        </p:txBody>
      </p:sp>
    </p:spTree>
  </p:cSld>
  <p:clrMapOvr>
    <a:masterClrMapping/>
  </p:clrMapOvr>
  <p:transition>
    <p:spli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51203" name="Rectangle 7"/>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51204" name="Rectangle 9"/>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51205" name="Rectangle 10"/>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51206" name="Rectangle 11"/>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51207" name="Rectangle 12"/>
          <p:cNvSpPr>
            <a:spLocks noChangeArrowheads="1"/>
          </p:cNvSpPr>
          <p:nvPr/>
        </p:nvSpPr>
        <p:spPr bwMode="auto">
          <a:xfrm>
            <a:off x="1533525"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51213" name="Rectangle 24"/>
          <p:cNvSpPr txBox="1">
            <a:spLocks noChangeArrowheads="1"/>
          </p:cNvSpPr>
          <p:nvPr/>
        </p:nvSpPr>
        <p:spPr bwMode="auto">
          <a:xfrm>
            <a:off x="1679575" y="0"/>
            <a:ext cx="7464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spcBef>
                <a:spcPct val="0"/>
              </a:spcBef>
            </a:pPr>
            <a:r>
              <a:rPr lang="en-US" sz="2800" b="1" dirty="0" smtClean="0">
                <a:solidFill>
                  <a:schemeClr val="tx2"/>
                </a:solidFill>
                <a:latin typeface="Comic Sans MS" pitchFamily="66" charset="0"/>
              </a:rPr>
              <a:t>MC</a:t>
            </a:r>
            <a:r>
              <a:rPr lang="en-US" sz="2800" b="1" baseline="30000" dirty="0" smtClean="0">
                <a:solidFill>
                  <a:schemeClr val="tx2"/>
                </a:solidFill>
                <a:latin typeface="Comic Sans MS" pitchFamily="66" charset="0"/>
              </a:rPr>
              <a:t>2</a:t>
            </a:r>
            <a:r>
              <a:rPr lang="en-US" sz="2800" b="1" dirty="0" smtClean="0">
                <a:solidFill>
                  <a:schemeClr val="tx2"/>
                </a:solidFill>
                <a:latin typeface="Comic Sans MS" pitchFamily="66" charset="0"/>
              </a:rPr>
              <a:t> Analyzer</a:t>
            </a:r>
            <a:endParaRPr lang="en-US" sz="2800" b="1" dirty="0">
              <a:solidFill>
                <a:schemeClr val="tx2"/>
              </a:solidFill>
              <a:latin typeface="Comic Sans MS" pitchFamily="66" charset="0"/>
            </a:endParaRPr>
          </a:p>
        </p:txBody>
      </p:sp>
      <p:pic>
        <p:nvPicPr>
          <p:cNvPr id="90114" name="Picture 2" descr="C:\Users\Carlo\Desktop\Immag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837286"/>
            <a:ext cx="8797482" cy="4824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271853"/>
      </p:ext>
    </p:extLst>
  </p:cSld>
  <p:clrMapOvr>
    <a:masterClrMapping/>
  </p:clrMapOvr>
  <p:transition>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37000"/>
                <a:lumOff val="63000"/>
              </a:schemeClr>
            </a:gs>
            <a:gs pos="100000">
              <a:schemeClr val="accent1">
                <a:lumMod val="67000"/>
              </a:schemeClr>
            </a:gs>
          </a:gsLst>
          <a:lin ang="16200000" scaled="1"/>
        </a:gradFill>
        <a:effectLst/>
      </p:bgPr>
    </p:bg>
    <p:spTree>
      <p:nvGrpSpPr>
        <p:cNvPr id="1" name=""/>
        <p:cNvGrpSpPr/>
        <p:nvPr/>
      </p:nvGrpSpPr>
      <p:grpSpPr>
        <a:xfrm>
          <a:off x="0" y="0"/>
          <a:ext cx="0" cy="0"/>
          <a:chOff x="0" y="0"/>
          <a:chExt cx="0" cy="0"/>
        </a:xfrm>
      </p:grpSpPr>
      <p:sp>
        <p:nvSpPr>
          <p:cNvPr id="3481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4820" name="WordArt 5"/>
          <p:cNvSpPr>
            <a:spLocks noChangeArrowheads="1" noChangeShapeType="1" noTextEdit="1"/>
          </p:cNvSpPr>
          <p:nvPr/>
        </p:nvSpPr>
        <p:spPr bwMode="auto">
          <a:xfrm>
            <a:off x="627320" y="2413609"/>
            <a:ext cx="7708605" cy="1766777"/>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kern="1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rPr>
              <a:t>CHARGE INTEGRATION </a:t>
            </a:r>
            <a:r>
              <a:rPr lang="it-IT"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rPr>
              <a:t>&amp;</a:t>
            </a:r>
          </a:p>
          <a:p>
            <a:pPr algn="ctr"/>
            <a:r>
              <a:rPr lang="it-IT"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rPr>
              <a:t>PULSE SHAPE DISCRIMINATION</a:t>
            </a:r>
          </a:p>
        </p:txBody>
      </p:sp>
    </p:spTree>
    <p:extLst>
      <p:ext uri="{BB962C8B-B14F-4D97-AF65-F5344CB8AC3E}">
        <p14:creationId xmlns:p14="http://schemas.microsoft.com/office/powerpoint/2010/main" val="3411055874"/>
      </p:ext>
    </p:extLst>
  </p:cSld>
  <p:clrMapOvr>
    <a:masterClrMapping/>
  </p:clrMapOvr>
  <p:transition>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61443" name="Rectangle 24"/>
          <p:cNvSpPr>
            <a:spLocks noGrp="1" noChangeArrowheads="1"/>
          </p:cNvSpPr>
          <p:nvPr>
            <p:ph type="title" idx="4294967295"/>
          </p:nvPr>
        </p:nvSpPr>
        <p:spPr bwMode="auto">
          <a:xfrm>
            <a:off x="1701800" y="0"/>
            <a:ext cx="7442200" cy="606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DPP-CI/PSD topics</a:t>
            </a:r>
          </a:p>
        </p:txBody>
      </p:sp>
      <p:sp>
        <p:nvSpPr>
          <p:cNvPr id="58372" name="Text Box 4"/>
          <p:cNvSpPr txBox="1">
            <a:spLocks noChangeArrowheads="1"/>
          </p:cNvSpPr>
          <p:nvPr/>
        </p:nvSpPr>
        <p:spPr bwMode="auto">
          <a:xfrm>
            <a:off x="214313" y="860425"/>
            <a:ext cx="8751887" cy="554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1pPr>
            <a:lvl2pPr marL="742950" indent="-28575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2pPr>
            <a:lvl3pPr marL="11430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3pPr>
            <a:lvl4pPr marL="16002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4pPr>
            <a:lvl5pPr marL="20574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5pPr>
            <a:lvl6pPr marL="25146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6pPr>
            <a:lvl7pPr marL="29718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7pPr>
            <a:lvl8pPr marL="34290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8pPr>
            <a:lvl9pPr marL="38862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9pPr>
          </a:lstStyle>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Digital implementation of the QDC + discriminator and gate generator</a:t>
            </a:r>
          </a:p>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CI: single gate; PSD: dual gate (fast and slow component)</a:t>
            </a:r>
          </a:p>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Pulse Shape Discrimination for n-</a:t>
            </a:r>
            <a:r>
              <a:rPr lang="el-GR" sz="2000" dirty="0" smtClean="0">
                <a:latin typeface="Tahoma" pitchFamily="34" charset="0"/>
              </a:rPr>
              <a:t>γ</a:t>
            </a:r>
            <a:r>
              <a:rPr lang="en-GB" sz="2000" dirty="0" smtClean="0">
                <a:latin typeface="Tahoma" pitchFamily="34" charset="0"/>
              </a:rPr>
              <a:t> separation </a:t>
            </a:r>
            <a:br>
              <a:rPr lang="en-GB" sz="2000" dirty="0" smtClean="0">
                <a:latin typeface="Tahoma" pitchFamily="34" charset="0"/>
              </a:rPr>
            </a:br>
            <a:r>
              <a:rPr lang="en-GB" sz="2000" b="1" dirty="0" smtClean="0">
                <a:latin typeface="Tahoma" pitchFamily="34" charset="0"/>
              </a:rPr>
              <a:t>PSD = (Q</a:t>
            </a:r>
            <a:r>
              <a:rPr lang="en-GB" sz="2000" b="1" baseline="-25000" dirty="0" smtClean="0">
                <a:latin typeface="Tahoma" pitchFamily="34" charset="0"/>
              </a:rPr>
              <a:t>LONG </a:t>
            </a:r>
            <a:r>
              <a:rPr lang="en-GB" sz="2000" b="1" dirty="0" smtClean="0">
                <a:latin typeface="Tahoma" pitchFamily="34" charset="0"/>
              </a:rPr>
              <a:t>- Q</a:t>
            </a:r>
            <a:r>
              <a:rPr lang="en-GB" sz="2000" b="1" baseline="-25000" dirty="0" smtClean="0">
                <a:latin typeface="Tahoma" pitchFamily="34" charset="0"/>
              </a:rPr>
              <a:t>SHORT</a:t>
            </a:r>
            <a:r>
              <a:rPr lang="en-GB" sz="2000" b="1" dirty="0" smtClean="0">
                <a:latin typeface="Tahoma" pitchFamily="34" charset="0"/>
              </a:rPr>
              <a:t>)/Q</a:t>
            </a:r>
            <a:r>
              <a:rPr lang="en-GB" sz="2000" b="1" baseline="-25000" dirty="0" smtClean="0">
                <a:latin typeface="Tahoma" pitchFamily="34" charset="0"/>
              </a:rPr>
              <a:t>LONG</a:t>
            </a:r>
            <a:endParaRPr lang="en-GB" sz="2000" b="1" dirty="0" smtClean="0">
              <a:latin typeface="Tahoma" pitchFamily="34" charset="0"/>
            </a:endParaRPr>
          </a:p>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Available for </a:t>
            </a:r>
            <a:r>
              <a:rPr lang="en-GB" sz="2000" b="1" dirty="0" smtClean="0">
                <a:latin typeface="Tahoma" pitchFamily="34" charset="0"/>
              </a:rPr>
              <a:t>x720</a:t>
            </a:r>
            <a:r>
              <a:rPr lang="en-GB" sz="2000" dirty="0" smtClean="0">
                <a:latin typeface="Tahoma" pitchFamily="34" charset="0"/>
              </a:rPr>
              <a:t> (12 bit @ 250MS/s), </a:t>
            </a:r>
            <a:r>
              <a:rPr lang="en-GB" sz="2000" b="1" dirty="0" smtClean="0">
                <a:latin typeface="Tahoma" pitchFamily="34" charset="0"/>
              </a:rPr>
              <a:t>x751</a:t>
            </a:r>
            <a:r>
              <a:rPr lang="en-GB" sz="2000" dirty="0" smtClean="0">
                <a:latin typeface="Tahoma" pitchFamily="34" charset="0"/>
              </a:rPr>
              <a:t> (10 bit @ 1GS/s) and </a:t>
            </a:r>
            <a:r>
              <a:rPr lang="en-GB" sz="2000" b="1" dirty="0" smtClean="0">
                <a:latin typeface="Tahoma" pitchFamily="34" charset="0"/>
              </a:rPr>
              <a:t>x730</a:t>
            </a:r>
            <a:r>
              <a:rPr lang="en-GB" sz="2000" dirty="0" smtClean="0">
                <a:latin typeface="Tahoma" pitchFamily="34" charset="0"/>
              </a:rPr>
              <a:t> (14 bit @ 500MS/s) and </a:t>
            </a:r>
            <a:r>
              <a:rPr lang="en-GB" sz="2000" b="1" dirty="0">
                <a:latin typeface="Tahoma" pitchFamily="34" charset="0"/>
              </a:rPr>
              <a:t>DT5790</a:t>
            </a:r>
            <a:r>
              <a:rPr lang="en-GB" sz="2000" dirty="0">
                <a:latin typeface="Tahoma" pitchFamily="34" charset="0"/>
              </a:rPr>
              <a:t> </a:t>
            </a:r>
            <a:r>
              <a:rPr lang="en-GB" sz="2000" dirty="0" smtClean="0">
                <a:latin typeface="Tahoma" pitchFamily="34" charset="0"/>
              </a:rPr>
              <a:t>(2 channel 12 </a:t>
            </a:r>
            <a:r>
              <a:rPr lang="en-GB" sz="2000" dirty="0">
                <a:latin typeface="Tahoma" pitchFamily="34" charset="0"/>
              </a:rPr>
              <a:t>bit @ </a:t>
            </a:r>
            <a:r>
              <a:rPr lang="en-GB" sz="2000" dirty="0" smtClean="0">
                <a:latin typeface="Tahoma" pitchFamily="34" charset="0"/>
              </a:rPr>
              <a:t>250MS/s + 2 High Voltage + 2 Low Voltage for preamps)</a:t>
            </a:r>
          </a:p>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Digital CFD with time stamp interpolation (in x730 only)</a:t>
            </a:r>
          </a:p>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Self-gating integration; no delay line to fit the pulse within the gate</a:t>
            </a:r>
          </a:p>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Pile-up rejection or gate re-triggering</a:t>
            </a:r>
          </a:p>
          <a:p>
            <a:pPr eaLnBrk="1" hangingPunct="1">
              <a:lnSpc>
                <a:spcPct val="100000"/>
              </a:lnSpc>
              <a:spcBef>
                <a:spcPts val="1200"/>
              </a:spcBef>
              <a:buClr>
                <a:srgbClr val="003546"/>
              </a:buClr>
              <a:buSzPct val="100000"/>
              <a:buFont typeface="Tahoma" pitchFamily="34" charset="0"/>
              <a:buChar char="•"/>
              <a:defRPr/>
            </a:pPr>
            <a:r>
              <a:rPr lang="en-GB" sz="2000" b="1" dirty="0" smtClean="0">
                <a:latin typeface="Tahoma" pitchFamily="34" charset="0"/>
              </a:rPr>
              <a:t>PSD cut</a:t>
            </a:r>
            <a:r>
              <a:rPr lang="en-GB" sz="2000" dirty="0" smtClean="0">
                <a:latin typeface="Tahoma" pitchFamily="34" charset="0"/>
              </a:rPr>
              <a:t> suppress events with above/below a programmable PSD threshold (e.g. suppress gammas in low neutron counting rate cases)</a:t>
            </a:r>
          </a:p>
          <a:p>
            <a:pPr eaLnBrk="1" hangingPunct="1">
              <a:lnSpc>
                <a:spcPct val="100000"/>
              </a:lnSpc>
              <a:spcBef>
                <a:spcPts val="1200"/>
              </a:spcBef>
              <a:buClr>
                <a:srgbClr val="003546"/>
              </a:buClr>
              <a:buSzPct val="100000"/>
              <a:buFont typeface="Tahoma" pitchFamily="34" charset="0"/>
              <a:buChar char="•"/>
              <a:defRPr/>
            </a:pPr>
            <a:r>
              <a:rPr lang="en-GB" sz="2000" dirty="0" smtClean="0">
                <a:latin typeface="Tahoma" pitchFamily="34" charset="0"/>
              </a:rPr>
              <a:t>Typically used with scintillators + PMT or </a:t>
            </a:r>
            <a:r>
              <a:rPr lang="en-GB" sz="2000" dirty="0" err="1" smtClean="0">
                <a:latin typeface="Tahoma" pitchFamily="34" charset="0"/>
              </a:rPr>
              <a:t>SiPM</a:t>
            </a:r>
            <a:r>
              <a:rPr lang="en-GB" sz="2000" dirty="0" smtClean="0">
                <a:latin typeface="Tahoma" pitchFamily="34" charset="0"/>
              </a:rPr>
              <a:t>/MPPC</a:t>
            </a:r>
          </a:p>
        </p:txBody>
      </p:sp>
    </p:spTree>
  </p:cSld>
  <p:clrMapOvr>
    <a:masterClrMapping/>
  </p:clrMapOvr>
  <p:transition>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62467" name="Rectangle 24"/>
          <p:cNvSpPr>
            <a:spLocks noGrp="1" noChangeArrowheads="1"/>
          </p:cNvSpPr>
          <p:nvPr>
            <p:ph type="title" idx="4294967295"/>
          </p:nvPr>
        </p:nvSpPr>
        <p:spPr bwMode="auto">
          <a:xfrm>
            <a:off x="1524000" y="0"/>
            <a:ext cx="76200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ym typeface="Symbol" pitchFamily="18" charset="2"/>
              </a:rPr>
              <a:t>DPP-PSD</a:t>
            </a:r>
            <a:r>
              <a:rPr lang="en-US" smtClean="0"/>
              <a:t> Block Diagram</a:t>
            </a:r>
          </a:p>
        </p:txBody>
      </p:sp>
      <p:cxnSp>
        <p:nvCxnSpPr>
          <p:cNvPr id="6" name="Connettore 1 5"/>
          <p:cNvCxnSpPr/>
          <p:nvPr/>
        </p:nvCxnSpPr>
        <p:spPr bwMode="auto">
          <a:xfrm flipH="1">
            <a:off x="5870575" y="2670175"/>
            <a:ext cx="933450" cy="0"/>
          </a:xfrm>
          <a:prstGeom prst="line">
            <a:avLst/>
          </a:prstGeom>
          <a:ln>
            <a:solidFill>
              <a:srgbClr val="0070C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9" name="Connettore 1 8"/>
          <p:cNvCxnSpPr>
            <a:stCxn id="48" idx="1"/>
          </p:cNvCxnSpPr>
          <p:nvPr/>
        </p:nvCxnSpPr>
        <p:spPr bwMode="auto">
          <a:xfrm flipH="1">
            <a:off x="200025" y="2886075"/>
            <a:ext cx="4013200" cy="0"/>
          </a:xfrm>
          <a:prstGeom prst="line">
            <a:avLst/>
          </a:prstGeom>
          <a:ln>
            <a:solidFill>
              <a:srgbClr val="0070C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62470" name="CasellaDiTesto 1"/>
          <p:cNvSpPr txBox="1">
            <a:spLocks noChangeArrowheads="1"/>
          </p:cNvSpPr>
          <p:nvPr/>
        </p:nvSpPr>
        <p:spPr bwMode="auto">
          <a:xfrm>
            <a:off x="935038" y="4292600"/>
            <a:ext cx="11652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r>
              <a:rPr lang="it-IT" b="1" dirty="0" smtClean="0">
                <a:latin typeface="Comic Sans MS" pitchFamily="66" charset="0"/>
              </a:rPr>
              <a:t>Trigger </a:t>
            </a:r>
            <a:r>
              <a:rPr lang="it-IT" b="1" dirty="0" err="1" smtClean="0">
                <a:latin typeface="Comic Sans MS" pitchFamily="66" charset="0"/>
              </a:rPr>
              <a:t>Threshold</a:t>
            </a:r>
            <a:endParaRPr lang="it-IT" b="1" dirty="0">
              <a:latin typeface="Comic Sans MS" pitchFamily="66" charset="0"/>
            </a:endParaRPr>
          </a:p>
        </p:txBody>
      </p:sp>
      <p:grpSp>
        <p:nvGrpSpPr>
          <p:cNvPr id="62471" name="Gruppo 66578"/>
          <p:cNvGrpSpPr>
            <a:grpSpLocks/>
          </p:cNvGrpSpPr>
          <p:nvPr/>
        </p:nvGrpSpPr>
        <p:grpSpPr bwMode="auto">
          <a:xfrm>
            <a:off x="3011488" y="3851275"/>
            <a:ext cx="895350" cy="828675"/>
            <a:chOff x="3487461" y="4294546"/>
            <a:chExt cx="894673" cy="829467"/>
          </a:xfrm>
        </p:grpSpPr>
        <p:sp>
          <p:nvSpPr>
            <p:cNvPr id="12" name="Triangolo isoscele 11"/>
            <p:cNvSpPr/>
            <p:nvPr/>
          </p:nvSpPr>
          <p:spPr bwMode="auto">
            <a:xfrm rot="5400000">
              <a:off x="3520064" y="4261944"/>
              <a:ext cx="829467" cy="894673"/>
            </a:xfrm>
            <a:prstGeom prst="triangl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marL="342900" indent="-342900">
                <a:buFontTx/>
                <a:buChar char="•"/>
                <a:defRPr/>
              </a:pPr>
              <a:endParaRPr lang="it-IT" sz="2400">
                <a:solidFill>
                  <a:schemeClr val="tx1"/>
                </a:solidFill>
                <a:latin typeface="Arial" charset="0"/>
              </a:endParaRPr>
            </a:p>
          </p:txBody>
        </p:sp>
        <p:sp>
          <p:nvSpPr>
            <p:cNvPr id="62528" name="CasellaDiTesto 20"/>
            <p:cNvSpPr txBox="1">
              <a:spLocks noChangeArrowheads="1"/>
            </p:cNvSpPr>
            <p:nvPr/>
          </p:nvSpPr>
          <p:spPr bwMode="auto">
            <a:xfrm>
              <a:off x="3487461" y="4564625"/>
              <a:ext cx="733368"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Discr</a:t>
              </a:r>
            </a:p>
          </p:txBody>
        </p:sp>
      </p:grpSp>
      <p:sp>
        <p:nvSpPr>
          <p:cNvPr id="18" name="Rettangolo 17"/>
          <p:cNvSpPr/>
          <p:nvPr/>
        </p:nvSpPr>
        <p:spPr bwMode="auto">
          <a:xfrm>
            <a:off x="2654300" y="2541588"/>
            <a:ext cx="952500" cy="69056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Delay</a:t>
            </a:r>
          </a:p>
        </p:txBody>
      </p:sp>
      <p:cxnSp>
        <p:nvCxnSpPr>
          <p:cNvPr id="41" name="Connettore 1 40"/>
          <p:cNvCxnSpPr/>
          <p:nvPr/>
        </p:nvCxnSpPr>
        <p:spPr bwMode="auto">
          <a:xfrm flipH="1">
            <a:off x="782639" y="3368675"/>
            <a:ext cx="1634330" cy="12700"/>
          </a:xfrm>
          <a:prstGeom prst="line">
            <a:avLst/>
          </a:prstGeom>
          <a:ln>
            <a:solidFill>
              <a:srgbClr val="0070C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44" name="Connettore 1 43"/>
          <p:cNvCxnSpPr/>
          <p:nvPr/>
        </p:nvCxnSpPr>
        <p:spPr bwMode="auto">
          <a:xfrm flipV="1">
            <a:off x="788988" y="2879725"/>
            <a:ext cx="0" cy="1143000"/>
          </a:xfrm>
          <a:prstGeom prst="line">
            <a:avLst/>
          </a:prstGeom>
          <a:ln>
            <a:solidFill>
              <a:srgbClr val="0070C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9" name="Rettangolo 18"/>
          <p:cNvSpPr/>
          <p:nvPr/>
        </p:nvSpPr>
        <p:spPr bwMode="auto">
          <a:xfrm>
            <a:off x="1042988" y="3133725"/>
            <a:ext cx="1063625" cy="4953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Baseline</a:t>
            </a:r>
          </a:p>
        </p:txBody>
      </p:sp>
      <p:sp>
        <p:nvSpPr>
          <p:cNvPr id="48" name="Rettangolo 47"/>
          <p:cNvSpPr/>
          <p:nvPr/>
        </p:nvSpPr>
        <p:spPr bwMode="auto">
          <a:xfrm>
            <a:off x="4213225" y="2541588"/>
            <a:ext cx="1657350" cy="69056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err="1">
                <a:solidFill>
                  <a:schemeClr val="tx1"/>
                </a:solidFill>
                <a:latin typeface="Comic Sans MS" pitchFamily="66" charset="0"/>
              </a:rPr>
              <a:t>Charge</a:t>
            </a:r>
            <a:endParaRPr lang="it-IT" b="1" dirty="0">
              <a:solidFill>
                <a:schemeClr val="tx1"/>
              </a:solidFill>
              <a:latin typeface="Comic Sans MS" pitchFamily="66" charset="0"/>
            </a:endParaRPr>
          </a:p>
          <a:p>
            <a:pPr algn="ctr">
              <a:defRPr/>
            </a:pPr>
            <a:r>
              <a:rPr lang="it-IT" b="1" dirty="0">
                <a:solidFill>
                  <a:schemeClr val="tx1"/>
                </a:solidFill>
                <a:latin typeface="Comic Sans MS" pitchFamily="66" charset="0"/>
              </a:rPr>
              <a:t>Accumulator</a:t>
            </a:r>
          </a:p>
        </p:txBody>
      </p:sp>
      <p:sp>
        <p:nvSpPr>
          <p:cNvPr id="49" name="Rettangolo 48"/>
          <p:cNvSpPr/>
          <p:nvPr/>
        </p:nvSpPr>
        <p:spPr bwMode="auto">
          <a:xfrm>
            <a:off x="6804025" y="1946275"/>
            <a:ext cx="1498600" cy="141605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err="1">
                <a:solidFill>
                  <a:schemeClr val="tx1"/>
                </a:solidFill>
                <a:latin typeface="Comic Sans MS" pitchFamily="66" charset="0"/>
              </a:rPr>
              <a:t>Event</a:t>
            </a:r>
            <a:endParaRPr lang="it-IT" b="1" dirty="0">
              <a:solidFill>
                <a:schemeClr val="tx1"/>
              </a:solidFill>
              <a:latin typeface="Comic Sans MS" pitchFamily="66" charset="0"/>
            </a:endParaRPr>
          </a:p>
          <a:p>
            <a:pPr algn="ctr">
              <a:defRPr/>
            </a:pPr>
            <a:r>
              <a:rPr lang="it-IT" b="1" dirty="0">
                <a:solidFill>
                  <a:schemeClr val="tx1"/>
                </a:solidFill>
                <a:latin typeface="Comic Sans MS" pitchFamily="66" charset="0"/>
              </a:rPr>
              <a:t>Builder</a:t>
            </a:r>
          </a:p>
        </p:txBody>
      </p:sp>
      <p:cxnSp>
        <p:nvCxnSpPr>
          <p:cNvPr id="51" name="Connettore 1 50"/>
          <p:cNvCxnSpPr>
            <a:endCxn id="66561" idx="6"/>
          </p:cNvCxnSpPr>
          <p:nvPr/>
        </p:nvCxnSpPr>
        <p:spPr bwMode="auto">
          <a:xfrm flipH="1">
            <a:off x="2654300" y="4022725"/>
            <a:ext cx="363538" cy="794"/>
          </a:xfrm>
          <a:prstGeom prst="line">
            <a:avLst/>
          </a:prstGeom>
          <a:ln>
            <a:solidFill>
              <a:srgbClr val="0070C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59" name="Rettangolo 58"/>
          <p:cNvSpPr/>
          <p:nvPr/>
        </p:nvSpPr>
        <p:spPr bwMode="auto">
          <a:xfrm>
            <a:off x="4225925" y="3519488"/>
            <a:ext cx="798513" cy="48418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Short</a:t>
            </a:r>
          </a:p>
          <a:p>
            <a:pPr algn="ctr">
              <a:defRPr/>
            </a:pPr>
            <a:r>
              <a:rPr lang="it-IT" b="1" dirty="0">
                <a:solidFill>
                  <a:schemeClr val="tx1"/>
                </a:solidFill>
                <a:latin typeface="Comic Sans MS" pitchFamily="66" charset="0"/>
              </a:rPr>
              <a:t>Gate</a:t>
            </a:r>
          </a:p>
        </p:txBody>
      </p:sp>
      <p:cxnSp>
        <p:nvCxnSpPr>
          <p:cNvPr id="63" name="Connettore 1 62"/>
          <p:cNvCxnSpPr/>
          <p:nvPr/>
        </p:nvCxnSpPr>
        <p:spPr bwMode="auto">
          <a:xfrm>
            <a:off x="4611688" y="3222625"/>
            <a:ext cx="0" cy="279400"/>
          </a:xfrm>
          <a:prstGeom prst="line">
            <a:avLst/>
          </a:prstGeom>
          <a:ln>
            <a:solidFill>
              <a:srgbClr val="D05F02"/>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sp>
        <p:nvSpPr>
          <p:cNvPr id="70" name="Rettangolo 69"/>
          <p:cNvSpPr/>
          <p:nvPr/>
        </p:nvSpPr>
        <p:spPr bwMode="auto">
          <a:xfrm>
            <a:off x="5087938" y="3519488"/>
            <a:ext cx="796925" cy="48418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Long</a:t>
            </a:r>
          </a:p>
          <a:p>
            <a:pPr algn="ctr">
              <a:defRPr/>
            </a:pPr>
            <a:r>
              <a:rPr lang="it-IT" b="1" dirty="0">
                <a:solidFill>
                  <a:schemeClr val="tx1"/>
                </a:solidFill>
                <a:latin typeface="Comic Sans MS" pitchFamily="66" charset="0"/>
              </a:rPr>
              <a:t>Gate</a:t>
            </a:r>
          </a:p>
        </p:txBody>
      </p:sp>
      <p:cxnSp>
        <p:nvCxnSpPr>
          <p:cNvPr id="71" name="Connettore 1 70"/>
          <p:cNvCxnSpPr/>
          <p:nvPr/>
        </p:nvCxnSpPr>
        <p:spPr bwMode="auto">
          <a:xfrm>
            <a:off x="5472113" y="3222625"/>
            <a:ext cx="0" cy="279400"/>
          </a:xfrm>
          <a:prstGeom prst="line">
            <a:avLst/>
          </a:prstGeom>
          <a:ln>
            <a:solidFill>
              <a:srgbClr val="D05F02"/>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75" name="Connettore 1 74"/>
          <p:cNvCxnSpPr/>
          <p:nvPr/>
        </p:nvCxnSpPr>
        <p:spPr bwMode="auto">
          <a:xfrm flipH="1" flipV="1">
            <a:off x="2106613" y="4521200"/>
            <a:ext cx="904875" cy="1588"/>
          </a:xfrm>
          <a:prstGeom prst="line">
            <a:avLst/>
          </a:prstGeom>
          <a:ln>
            <a:solidFill>
              <a:srgbClr val="0070C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66561" name="Ovale 66560"/>
          <p:cNvSpPr/>
          <p:nvPr/>
        </p:nvSpPr>
        <p:spPr bwMode="auto">
          <a:xfrm>
            <a:off x="2179638" y="3787775"/>
            <a:ext cx="474662" cy="471488"/>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defRPr/>
            </a:pPr>
            <a:endParaRPr lang="it-IT" sz="2400" dirty="0">
              <a:solidFill>
                <a:schemeClr val="tx1"/>
              </a:solidFill>
              <a:latin typeface="Arial" charset="0"/>
            </a:endParaRPr>
          </a:p>
        </p:txBody>
      </p:sp>
      <p:cxnSp>
        <p:nvCxnSpPr>
          <p:cNvPr id="82" name="Connettore 1 81"/>
          <p:cNvCxnSpPr/>
          <p:nvPr/>
        </p:nvCxnSpPr>
        <p:spPr bwMode="auto">
          <a:xfrm flipH="1">
            <a:off x="5870575" y="3079750"/>
            <a:ext cx="933450" cy="0"/>
          </a:xfrm>
          <a:prstGeom prst="line">
            <a:avLst/>
          </a:prstGeom>
          <a:ln>
            <a:solidFill>
              <a:srgbClr val="0070C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85" name="Connettore 1 84"/>
          <p:cNvCxnSpPr/>
          <p:nvPr/>
        </p:nvCxnSpPr>
        <p:spPr bwMode="auto">
          <a:xfrm flipH="1">
            <a:off x="3906838" y="2241550"/>
            <a:ext cx="2897187" cy="7938"/>
          </a:xfrm>
          <a:prstGeom prst="line">
            <a:avLst/>
          </a:prstGeom>
          <a:ln>
            <a:solidFill>
              <a:srgbClr val="0070C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87" name="Connettore 1 86"/>
          <p:cNvCxnSpPr/>
          <p:nvPr/>
        </p:nvCxnSpPr>
        <p:spPr bwMode="auto">
          <a:xfrm flipH="1" flipV="1">
            <a:off x="3902075" y="2249488"/>
            <a:ext cx="4763" cy="630237"/>
          </a:xfrm>
          <a:prstGeom prst="line">
            <a:avLst/>
          </a:prstGeom>
          <a:ln>
            <a:solidFill>
              <a:srgbClr val="0070C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92" name="Connettore 1 91"/>
          <p:cNvCxnSpPr/>
          <p:nvPr/>
        </p:nvCxnSpPr>
        <p:spPr bwMode="auto">
          <a:xfrm>
            <a:off x="6024563" y="1552575"/>
            <a:ext cx="0" cy="1117600"/>
          </a:xfrm>
          <a:prstGeom prst="line">
            <a:avLst/>
          </a:prstGeom>
          <a:ln>
            <a:solidFill>
              <a:srgbClr val="0070C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95" name="Connettore 1 94"/>
          <p:cNvCxnSpPr/>
          <p:nvPr/>
        </p:nvCxnSpPr>
        <p:spPr bwMode="auto">
          <a:xfrm>
            <a:off x="6184900" y="1552575"/>
            <a:ext cx="0" cy="1527175"/>
          </a:xfrm>
          <a:prstGeom prst="line">
            <a:avLst/>
          </a:prstGeom>
          <a:ln>
            <a:solidFill>
              <a:srgbClr val="0070C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sp>
        <p:nvSpPr>
          <p:cNvPr id="97" name="Rettangolo 96"/>
          <p:cNvSpPr/>
          <p:nvPr/>
        </p:nvSpPr>
        <p:spPr bwMode="auto">
          <a:xfrm>
            <a:off x="5719763" y="1149350"/>
            <a:ext cx="723900" cy="4032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PSD</a:t>
            </a:r>
          </a:p>
        </p:txBody>
      </p:sp>
      <p:sp>
        <p:nvSpPr>
          <p:cNvPr id="62493" name="CasellaDiTesto 1"/>
          <p:cNvSpPr txBox="1">
            <a:spLocks noChangeArrowheads="1"/>
          </p:cNvSpPr>
          <p:nvPr/>
        </p:nvSpPr>
        <p:spPr bwMode="auto">
          <a:xfrm>
            <a:off x="4117975" y="1106488"/>
            <a:ext cx="11652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r>
              <a:rPr lang="it-IT" b="1">
                <a:latin typeface="Comic Sans MS" pitchFamily="66" charset="0"/>
              </a:rPr>
              <a:t>PSD Threshold</a:t>
            </a:r>
          </a:p>
        </p:txBody>
      </p:sp>
      <p:cxnSp>
        <p:nvCxnSpPr>
          <p:cNvPr id="99" name="Connettore 1 98"/>
          <p:cNvCxnSpPr/>
          <p:nvPr/>
        </p:nvCxnSpPr>
        <p:spPr bwMode="auto">
          <a:xfrm flipH="1" flipV="1">
            <a:off x="5283200" y="1350963"/>
            <a:ext cx="454025" cy="0"/>
          </a:xfrm>
          <a:prstGeom prst="line">
            <a:avLst/>
          </a:prstGeom>
          <a:ln>
            <a:solidFill>
              <a:srgbClr val="0070C0"/>
            </a:solidFill>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62495" name="CasellaDiTesto 1"/>
          <p:cNvSpPr txBox="1">
            <a:spLocks noChangeArrowheads="1"/>
          </p:cNvSpPr>
          <p:nvPr/>
        </p:nvSpPr>
        <p:spPr bwMode="auto">
          <a:xfrm>
            <a:off x="6203950" y="2427288"/>
            <a:ext cx="530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QL</a:t>
            </a:r>
          </a:p>
        </p:txBody>
      </p:sp>
      <p:sp>
        <p:nvSpPr>
          <p:cNvPr id="62496" name="CasellaDiTesto 1"/>
          <p:cNvSpPr txBox="1">
            <a:spLocks noChangeArrowheads="1"/>
          </p:cNvSpPr>
          <p:nvPr/>
        </p:nvSpPr>
        <p:spPr bwMode="auto">
          <a:xfrm>
            <a:off x="6203950" y="2806700"/>
            <a:ext cx="530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QS</a:t>
            </a:r>
          </a:p>
        </p:txBody>
      </p:sp>
      <p:sp>
        <p:nvSpPr>
          <p:cNvPr id="62497" name="CasellaDiTesto 1"/>
          <p:cNvSpPr txBox="1">
            <a:spLocks noChangeArrowheads="1"/>
          </p:cNvSpPr>
          <p:nvPr/>
        </p:nvSpPr>
        <p:spPr bwMode="auto">
          <a:xfrm>
            <a:off x="4273550" y="1966913"/>
            <a:ext cx="14271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r>
              <a:rPr lang="it-IT" b="1">
                <a:latin typeface="Comic Sans MS" pitchFamily="66" charset="0"/>
              </a:rPr>
              <a:t>Waveform</a:t>
            </a:r>
          </a:p>
        </p:txBody>
      </p:sp>
      <p:cxnSp>
        <p:nvCxnSpPr>
          <p:cNvPr id="108" name="Connettore 1 107"/>
          <p:cNvCxnSpPr/>
          <p:nvPr/>
        </p:nvCxnSpPr>
        <p:spPr bwMode="auto">
          <a:xfrm flipV="1">
            <a:off x="7881938" y="1360488"/>
            <a:ext cx="0" cy="585787"/>
          </a:xfrm>
          <a:prstGeom prst="line">
            <a:avLst/>
          </a:prstGeom>
          <a:ln>
            <a:solidFill>
              <a:srgbClr val="D05F02"/>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111" name="Connettore 1 110"/>
          <p:cNvCxnSpPr>
            <a:endCxn id="97" idx="3"/>
          </p:cNvCxnSpPr>
          <p:nvPr/>
        </p:nvCxnSpPr>
        <p:spPr bwMode="auto">
          <a:xfrm flipH="1" flipV="1">
            <a:off x="6443663" y="1350963"/>
            <a:ext cx="1438275" cy="9525"/>
          </a:xfrm>
          <a:prstGeom prst="line">
            <a:avLst/>
          </a:prstGeom>
          <a:ln>
            <a:solidFill>
              <a:srgbClr val="D05F02"/>
            </a:solidFill>
            <a:headEnd type="non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120" name="Connettore 1 119"/>
          <p:cNvCxnSpPr>
            <a:stCxn id="59" idx="2"/>
          </p:cNvCxnSpPr>
          <p:nvPr/>
        </p:nvCxnSpPr>
        <p:spPr bwMode="auto">
          <a:xfrm>
            <a:off x="4624388" y="4003675"/>
            <a:ext cx="0" cy="261938"/>
          </a:xfrm>
          <a:prstGeom prst="line">
            <a:avLst/>
          </a:prstGeom>
          <a:ln>
            <a:solidFill>
              <a:srgbClr val="D05F02"/>
            </a:solidFill>
            <a:headEnd type="non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123" name="Connettore 1 122"/>
          <p:cNvCxnSpPr/>
          <p:nvPr/>
        </p:nvCxnSpPr>
        <p:spPr bwMode="auto">
          <a:xfrm>
            <a:off x="5472113" y="4022725"/>
            <a:ext cx="0" cy="261938"/>
          </a:xfrm>
          <a:prstGeom prst="line">
            <a:avLst/>
          </a:prstGeom>
          <a:ln>
            <a:solidFill>
              <a:srgbClr val="D05F02"/>
            </a:solidFill>
            <a:headEnd type="none" w="lg" len="lg"/>
            <a:tailEnd type="none" w="med" len="med"/>
          </a:ln>
        </p:spPr>
        <p:style>
          <a:lnRef idx="2">
            <a:schemeClr val="accent5"/>
          </a:lnRef>
          <a:fillRef idx="0">
            <a:schemeClr val="accent5"/>
          </a:fillRef>
          <a:effectRef idx="1">
            <a:schemeClr val="accent5"/>
          </a:effectRef>
          <a:fontRef idx="minor">
            <a:schemeClr val="tx1"/>
          </a:fontRef>
        </p:style>
      </p:cxnSp>
      <p:sp>
        <p:nvSpPr>
          <p:cNvPr id="62502" name="CasellaDiTesto 1"/>
          <p:cNvSpPr txBox="1">
            <a:spLocks noChangeArrowheads="1"/>
          </p:cNvSpPr>
          <p:nvPr/>
        </p:nvSpPr>
        <p:spPr bwMode="auto">
          <a:xfrm>
            <a:off x="4516438" y="4291013"/>
            <a:ext cx="10525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r>
              <a:rPr lang="it-IT" b="1">
                <a:latin typeface="Comic Sans MS" pitchFamily="66" charset="0"/>
              </a:rPr>
              <a:t>Trigger</a:t>
            </a:r>
          </a:p>
        </p:txBody>
      </p:sp>
      <p:cxnSp>
        <p:nvCxnSpPr>
          <p:cNvPr id="128" name="Connettore 1 127"/>
          <p:cNvCxnSpPr/>
          <p:nvPr/>
        </p:nvCxnSpPr>
        <p:spPr bwMode="auto">
          <a:xfrm>
            <a:off x="7067550" y="3357563"/>
            <a:ext cx="0" cy="687387"/>
          </a:xfrm>
          <a:prstGeom prst="line">
            <a:avLst/>
          </a:prstGeom>
          <a:ln>
            <a:solidFill>
              <a:srgbClr val="0070C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sp>
        <p:nvSpPr>
          <p:cNvPr id="62504" name="CasellaDiTesto 1"/>
          <p:cNvSpPr txBox="1">
            <a:spLocks noChangeArrowheads="1"/>
          </p:cNvSpPr>
          <p:nvPr/>
        </p:nvSpPr>
        <p:spPr bwMode="auto">
          <a:xfrm>
            <a:off x="161925" y="2632075"/>
            <a:ext cx="8493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Input</a:t>
            </a:r>
          </a:p>
        </p:txBody>
      </p:sp>
      <p:sp>
        <p:nvSpPr>
          <p:cNvPr id="139" name="Rettangolo 138"/>
          <p:cNvSpPr/>
          <p:nvPr/>
        </p:nvSpPr>
        <p:spPr bwMode="auto">
          <a:xfrm>
            <a:off x="6535738" y="4678363"/>
            <a:ext cx="712787" cy="39846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PUR</a:t>
            </a:r>
          </a:p>
        </p:txBody>
      </p:sp>
      <p:cxnSp>
        <p:nvCxnSpPr>
          <p:cNvPr id="140" name="Connettore 1 139"/>
          <p:cNvCxnSpPr/>
          <p:nvPr/>
        </p:nvCxnSpPr>
        <p:spPr bwMode="auto">
          <a:xfrm>
            <a:off x="6081713" y="4291013"/>
            <a:ext cx="0" cy="596900"/>
          </a:xfrm>
          <a:prstGeom prst="line">
            <a:avLst/>
          </a:prstGeom>
          <a:ln>
            <a:solidFill>
              <a:srgbClr val="D05F02"/>
            </a:solidFill>
            <a:headEnd type="non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142" name="Connettore 1 141"/>
          <p:cNvCxnSpPr>
            <a:stCxn id="126" idx="1"/>
          </p:cNvCxnSpPr>
          <p:nvPr/>
        </p:nvCxnSpPr>
        <p:spPr bwMode="auto">
          <a:xfrm flipH="1" flipV="1">
            <a:off x="3906838" y="4259263"/>
            <a:ext cx="2628900" cy="14287"/>
          </a:xfrm>
          <a:prstGeom prst="line">
            <a:avLst/>
          </a:prstGeom>
          <a:ln>
            <a:solidFill>
              <a:srgbClr val="D05F02"/>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144" name="Connettore 1 143"/>
          <p:cNvCxnSpPr/>
          <p:nvPr/>
        </p:nvCxnSpPr>
        <p:spPr bwMode="auto">
          <a:xfrm flipH="1" flipV="1">
            <a:off x="6081713" y="4881563"/>
            <a:ext cx="454025" cy="14287"/>
          </a:xfrm>
          <a:prstGeom prst="line">
            <a:avLst/>
          </a:prstGeom>
          <a:ln>
            <a:solidFill>
              <a:srgbClr val="D05F02"/>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sp>
        <p:nvSpPr>
          <p:cNvPr id="62509" name="CasellaDiTesto 1"/>
          <p:cNvSpPr txBox="1">
            <a:spLocks noChangeArrowheads="1"/>
          </p:cNvSpPr>
          <p:nvPr/>
        </p:nvSpPr>
        <p:spPr bwMode="auto">
          <a:xfrm>
            <a:off x="6308725" y="3502025"/>
            <a:ext cx="809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r>
              <a:rPr lang="it-IT" b="1">
                <a:latin typeface="Comic Sans MS" pitchFamily="66" charset="0"/>
              </a:rPr>
              <a:t>Time Stamp</a:t>
            </a:r>
          </a:p>
        </p:txBody>
      </p:sp>
      <p:cxnSp>
        <p:nvCxnSpPr>
          <p:cNvPr id="147" name="Connettore 1 146"/>
          <p:cNvCxnSpPr/>
          <p:nvPr/>
        </p:nvCxnSpPr>
        <p:spPr bwMode="auto">
          <a:xfrm>
            <a:off x="7881938" y="3357563"/>
            <a:ext cx="0" cy="1520825"/>
          </a:xfrm>
          <a:prstGeom prst="line">
            <a:avLst/>
          </a:prstGeom>
          <a:ln>
            <a:solidFill>
              <a:srgbClr val="D05F02"/>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148" name="Connettore 1 147"/>
          <p:cNvCxnSpPr/>
          <p:nvPr/>
        </p:nvCxnSpPr>
        <p:spPr bwMode="auto">
          <a:xfrm flipH="1">
            <a:off x="7240588" y="4875213"/>
            <a:ext cx="641350" cy="0"/>
          </a:xfrm>
          <a:prstGeom prst="line">
            <a:avLst/>
          </a:prstGeom>
          <a:ln>
            <a:solidFill>
              <a:srgbClr val="D05F02"/>
            </a:solidFill>
            <a:headEnd type="none" w="lg" len="lg"/>
            <a:tailEnd type="none" w="med" len="med"/>
          </a:ln>
        </p:spPr>
        <p:style>
          <a:lnRef idx="2">
            <a:schemeClr val="accent5"/>
          </a:lnRef>
          <a:fillRef idx="0">
            <a:schemeClr val="accent5"/>
          </a:fillRef>
          <a:effectRef idx="1">
            <a:schemeClr val="accent5"/>
          </a:effectRef>
          <a:fontRef idx="minor">
            <a:schemeClr val="tx1"/>
          </a:fontRef>
        </p:style>
      </p:cxnSp>
      <p:sp>
        <p:nvSpPr>
          <p:cNvPr id="126" name="Rettangolo 125"/>
          <p:cNvSpPr/>
          <p:nvPr/>
        </p:nvSpPr>
        <p:spPr bwMode="auto">
          <a:xfrm>
            <a:off x="6535738" y="4025900"/>
            <a:ext cx="1063625" cy="4953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Clock</a:t>
            </a:r>
          </a:p>
          <a:p>
            <a:pPr algn="ctr">
              <a:defRPr/>
            </a:pPr>
            <a:r>
              <a:rPr lang="it-IT" b="1" dirty="0" err="1">
                <a:solidFill>
                  <a:schemeClr val="tx1"/>
                </a:solidFill>
                <a:latin typeface="Comic Sans MS" pitchFamily="66" charset="0"/>
              </a:rPr>
              <a:t>Counter</a:t>
            </a:r>
            <a:endParaRPr lang="it-IT" b="1" dirty="0">
              <a:solidFill>
                <a:schemeClr val="tx1"/>
              </a:solidFill>
              <a:latin typeface="Comic Sans MS" pitchFamily="66" charset="0"/>
            </a:endParaRPr>
          </a:p>
        </p:txBody>
      </p:sp>
      <p:cxnSp>
        <p:nvCxnSpPr>
          <p:cNvPr id="155" name="Connettore 1 154"/>
          <p:cNvCxnSpPr/>
          <p:nvPr/>
        </p:nvCxnSpPr>
        <p:spPr bwMode="auto">
          <a:xfrm flipH="1">
            <a:off x="8321675" y="2654300"/>
            <a:ext cx="641350" cy="0"/>
          </a:xfrm>
          <a:prstGeom prst="line">
            <a:avLst/>
          </a:prstGeom>
          <a:ln>
            <a:solidFill>
              <a:srgbClr val="0070C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sp>
        <p:nvSpPr>
          <p:cNvPr id="62514" name="CasellaDiTesto 1"/>
          <p:cNvSpPr txBox="1">
            <a:spLocks noChangeArrowheads="1"/>
          </p:cNvSpPr>
          <p:nvPr/>
        </p:nvSpPr>
        <p:spPr bwMode="auto">
          <a:xfrm>
            <a:off x="8321675" y="2351088"/>
            <a:ext cx="7270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Data</a:t>
            </a:r>
          </a:p>
        </p:txBody>
      </p:sp>
      <p:grpSp>
        <p:nvGrpSpPr>
          <p:cNvPr id="62515" name="Gruppo 111"/>
          <p:cNvGrpSpPr>
            <a:grpSpLocks/>
          </p:cNvGrpSpPr>
          <p:nvPr/>
        </p:nvGrpSpPr>
        <p:grpSpPr bwMode="auto">
          <a:xfrm>
            <a:off x="4183063" y="3338513"/>
            <a:ext cx="384175" cy="77787"/>
            <a:chOff x="3606156" y="5386388"/>
            <a:chExt cx="766762" cy="157162"/>
          </a:xfrm>
        </p:grpSpPr>
        <p:cxnSp>
          <p:nvCxnSpPr>
            <p:cNvPr id="106" name="Connettore 1 105"/>
            <p:cNvCxnSpPr/>
            <p:nvPr/>
          </p:nvCxnSpPr>
          <p:spPr bwMode="auto">
            <a:xfrm>
              <a:off x="3606156" y="5543550"/>
              <a:ext cx="256642"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1" name="Connettore 1 160"/>
            <p:cNvCxnSpPr/>
            <p:nvPr/>
          </p:nvCxnSpPr>
          <p:spPr bwMode="auto">
            <a:xfrm flipV="1">
              <a:off x="3862798" y="5386388"/>
              <a:ext cx="0" cy="1571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3" name="Connettore 1 162"/>
            <p:cNvCxnSpPr/>
            <p:nvPr/>
          </p:nvCxnSpPr>
          <p:spPr bwMode="auto">
            <a:xfrm>
              <a:off x="3862798" y="5386388"/>
              <a:ext cx="25347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4" name="Connettore 1 163"/>
            <p:cNvCxnSpPr/>
            <p:nvPr/>
          </p:nvCxnSpPr>
          <p:spPr bwMode="auto">
            <a:xfrm flipV="1">
              <a:off x="4116274" y="5386388"/>
              <a:ext cx="0" cy="1571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5" name="Connettore 1 164"/>
            <p:cNvCxnSpPr/>
            <p:nvPr/>
          </p:nvCxnSpPr>
          <p:spPr bwMode="auto">
            <a:xfrm>
              <a:off x="4116274" y="5543550"/>
              <a:ext cx="256644"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516" name="Gruppo 114"/>
          <p:cNvGrpSpPr>
            <a:grpSpLocks/>
          </p:cNvGrpSpPr>
          <p:nvPr/>
        </p:nvGrpSpPr>
        <p:grpSpPr bwMode="auto">
          <a:xfrm>
            <a:off x="5529263" y="3338513"/>
            <a:ext cx="341312" cy="77787"/>
            <a:chOff x="4273056" y="5386388"/>
            <a:chExt cx="371175" cy="157162"/>
          </a:xfrm>
        </p:grpSpPr>
        <p:cxnSp>
          <p:nvCxnSpPr>
            <p:cNvPr id="168" name="Connettore 1 167"/>
            <p:cNvCxnSpPr/>
            <p:nvPr/>
          </p:nvCxnSpPr>
          <p:spPr bwMode="auto">
            <a:xfrm>
              <a:off x="4273056" y="5543550"/>
              <a:ext cx="5869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9" name="Connettore 1 168"/>
            <p:cNvCxnSpPr/>
            <p:nvPr/>
          </p:nvCxnSpPr>
          <p:spPr bwMode="auto">
            <a:xfrm flipV="1">
              <a:off x="4331754" y="5386388"/>
              <a:ext cx="0" cy="1571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0" name="Connettore 1 169"/>
            <p:cNvCxnSpPr/>
            <p:nvPr/>
          </p:nvCxnSpPr>
          <p:spPr bwMode="auto">
            <a:xfrm>
              <a:off x="4331754" y="5386388"/>
              <a:ext cx="25032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1" name="Connettore 1 170"/>
            <p:cNvCxnSpPr/>
            <p:nvPr/>
          </p:nvCxnSpPr>
          <p:spPr bwMode="auto">
            <a:xfrm flipV="1">
              <a:off x="4582081" y="5386388"/>
              <a:ext cx="0" cy="15716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 name="Connettore 1 171"/>
            <p:cNvCxnSpPr/>
            <p:nvPr/>
          </p:nvCxnSpPr>
          <p:spPr bwMode="auto">
            <a:xfrm>
              <a:off x="4582081" y="5543550"/>
              <a:ext cx="6215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65" name="Connettore 1 64"/>
          <p:cNvCxnSpPr>
            <a:stCxn id="66561" idx="2"/>
          </p:cNvCxnSpPr>
          <p:nvPr/>
        </p:nvCxnSpPr>
        <p:spPr bwMode="auto">
          <a:xfrm flipH="1" flipV="1">
            <a:off x="788988" y="4013200"/>
            <a:ext cx="1390650" cy="10319"/>
          </a:xfrm>
          <a:prstGeom prst="line">
            <a:avLst/>
          </a:prstGeom>
          <a:ln>
            <a:solidFill>
              <a:srgbClr val="0070C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cxnSp>
        <p:nvCxnSpPr>
          <p:cNvPr id="72" name="Connettore 1 71"/>
          <p:cNvCxnSpPr>
            <a:stCxn id="66561" idx="0"/>
          </p:cNvCxnSpPr>
          <p:nvPr/>
        </p:nvCxnSpPr>
        <p:spPr bwMode="auto">
          <a:xfrm flipV="1">
            <a:off x="2416969" y="3368675"/>
            <a:ext cx="0" cy="419100"/>
          </a:xfrm>
          <a:prstGeom prst="line">
            <a:avLst/>
          </a:prstGeom>
          <a:ln>
            <a:solidFill>
              <a:srgbClr val="0070C0"/>
            </a:solidFill>
            <a:headEnd type="triangle" w="lg" len="lg"/>
            <a:tailEnd type="none" w="med" len="med"/>
          </a:ln>
        </p:spPr>
        <p:style>
          <a:lnRef idx="2">
            <a:schemeClr val="accent5"/>
          </a:lnRef>
          <a:fillRef idx="0">
            <a:schemeClr val="accent5"/>
          </a:fillRef>
          <a:effectRef idx="1">
            <a:schemeClr val="accent5"/>
          </a:effectRef>
          <a:fontRef idx="minor">
            <a:schemeClr val="tx1"/>
          </a:fontRef>
        </p:style>
      </p:cxnSp>
      <p:sp>
        <p:nvSpPr>
          <p:cNvPr id="76" name="CasellaDiTesto 1"/>
          <p:cNvSpPr txBox="1">
            <a:spLocks noChangeArrowheads="1"/>
          </p:cNvSpPr>
          <p:nvPr/>
        </p:nvSpPr>
        <p:spPr bwMode="auto">
          <a:xfrm>
            <a:off x="1862773" y="3685503"/>
            <a:ext cx="386715" cy="39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r>
              <a:rPr lang="it-IT" sz="2400" b="1" dirty="0" smtClean="0">
                <a:latin typeface="Comic Sans MS" pitchFamily="66" charset="0"/>
              </a:rPr>
              <a:t>+</a:t>
            </a:r>
            <a:endParaRPr lang="it-IT" sz="2400" b="1" dirty="0">
              <a:latin typeface="Comic Sans MS" pitchFamily="66" charset="0"/>
            </a:endParaRPr>
          </a:p>
        </p:txBody>
      </p:sp>
      <p:sp>
        <p:nvSpPr>
          <p:cNvPr id="83" name="CasellaDiTesto 1"/>
          <p:cNvSpPr txBox="1">
            <a:spLocks noChangeArrowheads="1"/>
          </p:cNvSpPr>
          <p:nvPr/>
        </p:nvSpPr>
        <p:spPr bwMode="auto">
          <a:xfrm>
            <a:off x="2415538" y="3492498"/>
            <a:ext cx="379571" cy="39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r" eaLnBrk="1" hangingPunct="1"/>
            <a:r>
              <a:rPr lang="it-IT" sz="2400" b="1" dirty="0" smtClean="0">
                <a:latin typeface="Comic Sans MS" pitchFamily="66" charset="0"/>
              </a:rPr>
              <a:t>-</a:t>
            </a:r>
            <a:endParaRPr lang="it-IT" sz="2400" b="1" dirty="0">
              <a:latin typeface="Comic Sans MS" pitchFamily="66" charset="0"/>
            </a:endParaRPr>
          </a:p>
        </p:txBody>
      </p:sp>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piè di pagina 4"/>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5123" name="Rectangle 2"/>
          <p:cNvSpPr>
            <a:spLocks noGrp="1" noChangeArrowheads="1"/>
          </p:cNvSpPr>
          <p:nvPr>
            <p:ph type="title" idx="4294967295"/>
          </p:nvPr>
        </p:nvSpPr>
        <p:spPr bwMode="auto">
          <a:xfrm>
            <a:off x="1701800" y="0"/>
            <a:ext cx="7442200" cy="615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smtClean="0"/>
              <a:t>Digitizers Table</a:t>
            </a:r>
            <a:endParaRPr lang="en-GB" smtClean="0"/>
          </a:p>
        </p:txBody>
      </p:sp>
      <p:graphicFrame>
        <p:nvGraphicFramePr>
          <p:cNvPr id="4" name="Tabella 3"/>
          <p:cNvGraphicFramePr>
            <a:graphicFrameLocks noGrp="1"/>
          </p:cNvGraphicFramePr>
          <p:nvPr>
            <p:extLst>
              <p:ext uri="{D42A27DB-BD31-4B8C-83A1-F6EECF244321}">
                <p14:modId xmlns:p14="http://schemas.microsoft.com/office/powerpoint/2010/main" val="1565494758"/>
              </p:ext>
            </p:extLst>
          </p:nvPr>
        </p:nvGraphicFramePr>
        <p:xfrm>
          <a:off x="271463" y="790575"/>
          <a:ext cx="8748711" cy="4524376"/>
        </p:xfrm>
        <a:graphic>
          <a:graphicData uri="http://schemas.openxmlformats.org/drawingml/2006/table">
            <a:tbl>
              <a:tblPr/>
              <a:tblGrid>
                <a:gridCol w="775997"/>
                <a:gridCol w="962296"/>
                <a:gridCol w="772112"/>
                <a:gridCol w="1050768"/>
                <a:gridCol w="466612"/>
                <a:gridCol w="1044806"/>
                <a:gridCol w="837601"/>
                <a:gridCol w="820715"/>
                <a:gridCol w="921846"/>
                <a:gridCol w="1095958"/>
              </a:tblGrid>
              <a:tr h="476302">
                <a:tc rowSpan="2">
                  <a:txBody>
                    <a:bodyPr/>
                    <a:lstStyle/>
                    <a:p>
                      <a:pPr algn="ctr">
                        <a:spcAft>
                          <a:spcPts val="0"/>
                        </a:spcAft>
                      </a:pPr>
                      <a:r>
                        <a:rPr lang="it-IT" sz="1200" b="1" dirty="0">
                          <a:effectLst/>
                          <a:latin typeface="Calibri"/>
                          <a:ea typeface="Times New Roman"/>
                        </a:rPr>
                        <a:t>MODEL</a:t>
                      </a:r>
                      <a:r>
                        <a:rPr lang="it-IT" sz="1200" b="1" baseline="30000" dirty="0">
                          <a:effectLst/>
                          <a:latin typeface="Calibri"/>
                          <a:ea typeface="Times New Roman"/>
                        </a:rPr>
                        <a:t>(1)</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36195" algn="ctr">
                        <a:spcAft>
                          <a:spcPts val="0"/>
                        </a:spcAft>
                      </a:pPr>
                      <a:r>
                        <a:rPr lang="it-IT" sz="1200" b="1" dirty="0">
                          <a:effectLst/>
                          <a:latin typeface="Calibri"/>
                          <a:ea typeface="Times New Roman"/>
                        </a:rPr>
                        <a:t>Form </a:t>
                      </a:r>
                      <a:r>
                        <a:rPr lang="it-IT" sz="1200" b="1" dirty="0" err="1">
                          <a:effectLst/>
                          <a:latin typeface="Calibri"/>
                          <a:ea typeface="Times New Roman"/>
                        </a:rPr>
                        <a:t>Factor</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fr-FR" sz="1200" b="1" dirty="0" smtClean="0">
                          <a:effectLst/>
                          <a:latin typeface="Calibri"/>
                          <a:ea typeface="Times New Roman"/>
                        </a:rPr>
                        <a:t># </a:t>
                      </a:r>
                      <a:r>
                        <a:rPr lang="fr-FR" sz="1200" b="1" dirty="0" err="1" smtClean="0">
                          <a:effectLst/>
                          <a:latin typeface="Calibri"/>
                          <a:ea typeface="Times New Roman"/>
                        </a:rPr>
                        <a:t>channels</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36195" algn="ctr">
                        <a:spcAft>
                          <a:spcPts val="0"/>
                        </a:spcAft>
                      </a:pPr>
                      <a:r>
                        <a:rPr lang="en-US" sz="1200" b="1" dirty="0" smtClean="0">
                          <a:effectLst/>
                          <a:latin typeface="Calibri"/>
                          <a:ea typeface="Times New Roman"/>
                        </a:rPr>
                        <a:t>Sampling </a:t>
                      </a:r>
                      <a:r>
                        <a:rPr lang="en-US" sz="1200" b="1" dirty="0">
                          <a:effectLst/>
                          <a:latin typeface="Calibri"/>
                          <a:ea typeface="Times New Roman"/>
                        </a:rPr>
                        <a:t>Frequency </a:t>
                      </a:r>
                      <a:r>
                        <a:rPr lang="en-US" sz="1200" b="1" dirty="0" smtClean="0">
                          <a:effectLst/>
                          <a:latin typeface="Calibri"/>
                          <a:ea typeface="Times New Roman"/>
                        </a:rPr>
                        <a:t>(MS/s</a:t>
                      </a:r>
                      <a:r>
                        <a:rPr lang="en-US" sz="1200" b="1" dirty="0">
                          <a:effectLst/>
                          <a:latin typeface="Calibri"/>
                          <a:ea typeface="Times New Roman"/>
                        </a:rPr>
                        <a:t>)</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en-US" sz="1200" b="1" dirty="0" smtClean="0">
                          <a:effectLst/>
                          <a:latin typeface="Calibri"/>
                          <a:ea typeface="Times New Roman"/>
                        </a:rPr>
                        <a:t># </a:t>
                      </a:r>
                      <a:r>
                        <a:rPr lang="en-US" sz="1200" b="1" dirty="0">
                          <a:effectLst/>
                          <a:latin typeface="Calibri"/>
                          <a:ea typeface="Times New Roman"/>
                        </a:rPr>
                        <a:t>Bits</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en-US" sz="1200" b="1">
                          <a:effectLst/>
                          <a:latin typeface="Calibri"/>
                          <a:ea typeface="Times New Roman"/>
                        </a:rPr>
                        <a:t>Input Dynamic Range (Vpp)</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9525" algn="ctr">
                        <a:spcAft>
                          <a:spcPts val="0"/>
                        </a:spcAft>
                      </a:pPr>
                      <a:r>
                        <a:rPr lang="en-US" sz="1200" b="1" spc="-20" dirty="0">
                          <a:effectLst/>
                          <a:latin typeface="Calibri"/>
                          <a:ea typeface="Times New Roman"/>
                        </a:rPr>
                        <a:t>Bandwidth (MHz)</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1200" b="1" dirty="0">
                          <a:effectLst/>
                          <a:latin typeface="Calibri"/>
                          <a:ea typeface="Times New Roman"/>
                        </a:rPr>
                        <a:t>Memory </a:t>
                      </a:r>
                      <a:r>
                        <a:rPr lang="en-US" sz="1200" b="1" dirty="0" smtClean="0">
                          <a:effectLst/>
                          <a:latin typeface="Calibri"/>
                          <a:ea typeface="Times New Roman"/>
                        </a:rPr>
                        <a:t>(</a:t>
                      </a:r>
                      <a:r>
                        <a:rPr lang="en-US" sz="1200" b="1" dirty="0" err="1" smtClean="0">
                          <a:effectLst/>
                          <a:latin typeface="Calibri"/>
                          <a:ea typeface="Times New Roman"/>
                        </a:rPr>
                        <a:t>Msample</a:t>
                      </a:r>
                      <a:r>
                        <a:rPr lang="en-US" sz="1200" b="1" dirty="0" smtClean="0">
                          <a:effectLst/>
                          <a:latin typeface="Calibri"/>
                          <a:ea typeface="Times New Roman"/>
                        </a:rPr>
                        <a:t>/</a:t>
                      </a:r>
                      <a:r>
                        <a:rPr lang="en-US" sz="1200" b="1" dirty="0" err="1" smtClean="0">
                          <a:effectLst/>
                          <a:latin typeface="Calibri"/>
                          <a:ea typeface="Times New Roman"/>
                        </a:rPr>
                        <a:t>ch</a:t>
                      </a:r>
                      <a:r>
                        <a:rPr lang="en-US" sz="1200" b="1" dirty="0" smtClean="0">
                          <a:effectLst/>
                          <a:latin typeface="Calibri"/>
                          <a:ea typeface="Times New Roman"/>
                        </a:rPr>
                        <a:t>)</a:t>
                      </a:r>
                    </a:p>
                    <a:p>
                      <a:pPr algn="ctr">
                        <a:spcAft>
                          <a:spcPts val="0"/>
                        </a:spcAft>
                      </a:pPr>
                      <a:r>
                        <a:rPr lang="it-IT" sz="1200" b="1" i="1" kern="1200" dirty="0" smtClean="0">
                          <a:solidFill>
                            <a:schemeClr val="tx1"/>
                          </a:solidFill>
                          <a:effectLst/>
                          <a:latin typeface="Calibri"/>
                          <a:ea typeface="Times New Roman"/>
                          <a:cs typeface="+mn-cs"/>
                        </a:rPr>
                        <a:t>Record </a:t>
                      </a:r>
                      <a:r>
                        <a:rPr lang="it-IT" sz="1200" b="1" i="1" kern="1200" dirty="0" err="1" smtClean="0">
                          <a:solidFill>
                            <a:schemeClr val="tx1"/>
                          </a:solidFill>
                          <a:effectLst/>
                          <a:latin typeface="Calibri"/>
                          <a:ea typeface="Times New Roman"/>
                          <a:cs typeface="+mn-cs"/>
                        </a:rPr>
                        <a:t>Lenght</a:t>
                      </a:r>
                      <a:endParaRPr lang="it-IT" sz="1200" b="1" i="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rowSpan="2">
                  <a:txBody>
                    <a:bodyPr/>
                    <a:lstStyle/>
                    <a:p>
                      <a:pPr marL="31115" algn="ctr">
                        <a:spcAft>
                          <a:spcPts val="0"/>
                        </a:spcAft>
                      </a:pPr>
                      <a:r>
                        <a:rPr lang="de-DE" sz="1200" b="1" spc="-20" dirty="0">
                          <a:effectLst/>
                          <a:latin typeface="Calibri"/>
                          <a:ea typeface="Times New Roman"/>
                        </a:rPr>
                        <a:t>DPP </a:t>
                      </a:r>
                      <a:r>
                        <a:rPr lang="de-DE" sz="1200" b="1" spc="-20" dirty="0" err="1" smtClean="0">
                          <a:effectLst/>
                          <a:latin typeface="Calibri"/>
                          <a:ea typeface="Times New Roman"/>
                        </a:rPr>
                        <a:t>firmware</a:t>
                      </a:r>
                      <a:r>
                        <a:rPr lang="de-DE" sz="1200" b="1" spc="-20" baseline="30000" dirty="0" smtClean="0">
                          <a:effectLst/>
                          <a:latin typeface="Calibri"/>
                          <a:ea typeface="Times New Roman"/>
                        </a:rPr>
                        <a:t>(4)</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898">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a:spcAft>
                          <a:spcPts val="0"/>
                        </a:spcAft>
                      </a:pPr>
                      <a:r>
                        <a:rPr lang="it-IT" sz="1200" b="1" i="0" kern="1200" dirty="0" smtClean="0">
                          <a:solidFill>
                            <a:schemeClr val="tx1"/>
                          </a:solidFill>
                          <a:effectLst/>
                          <a:latin typeface="Calibri"/>
                          <a:ea typeface="Times New Roman"/>
                          <a:cs typeface="+mn-cs"/>
                        </a:rPr>
                        <a:t>small</a:t>
                      </a:r>
                      <a:endParaRPr lang="it-IT" sz="1200" b="1" i="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it-IT" sz="1200" b="1" i="0" kern="1200" dirty="0" smtClean="0">
                          <a:solidFill>
                            <a:schemeClr val="tx1"/>
                          </a:solidFill>
                          <a:effectLst/>
                          <a:latin typeface="Calibri"/>
                          <a:ea typeface="Times New Roman"/>
                          <a:cs typeface="+mn-cs"/>
                        </a:rPr>
                        <a:t>big</a:t>
                      </a:r>
                      <a:endParaRPr lang="it-IT" sz="1200" b="1" i="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r>
              <a:tr h="194410">
                <a:tc rowSpan="2">
                  <a:txBody>
                    <a:bodyPr/>
                    <a:lstStyle/>
                    <a:p>
                      <a:pPr algn="ctr">
                        <a:spcAft>
                          <a:spcPts val="0"/>
                        </a:spcAft>
                      </a:pPr>
                      <a:r>
                        <a:rPr lang="it-IT" sz="1200" b="1" dirty="0" smtClean="0">
                          <a:effectLst/>
                          <a:latin typeface="Calibri"/>
                          <a:ea typeface="Times New Roman"/>
                        </a:rPr>
                        <a:t>x724</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spcAft>
                          <a:spcPts val="0"/>
                        </a:spcAft>
                      </a:pPr>
                      <a:r>
                        <a:rPr lang="fr-FR" sz="1200" dirty="0">
                          <a:effectLst/>
                          <a:latin typeface="Calibri"/>
                          <a:ea typeface="Times New Roman"/>
                        </a:rPr>
                        <a:t>VME</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spcAft>
                          <a:spcPts val="0"/>
                        </a:spcAft>
                      </a:pPr>
                      <a:r>
                        <a:rPr lang="fr-FR" sz="1200">
                          <a:effectLst/>
                          <a:latin typeface="Calibri"/>
                          <a:ea typeface="Times New Roman"/>
                        </a:rPr>
                        <a:t>8</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algn="ctr">
                        <a:spcAft>
                          <a:spcPts val="0"/>
                        </a:spcAft>
                      </a:pPr>
                      <a:r>
                        <a:rPr lang="fr-FR" sz="1200">
                          <a:effectLst/>
                          <a:latin typeface="Calibri"/>
                          <a:ea typeface="Times New Roman"/>
                        </a:rPr>
                        <a:t>100</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algn="ctr">
                        <a:spcAft>
                          <a:spcPts val="0"/>
                        </a:spcAft>
                      </a:pPr>
                      <a:r>
                        <a:rPr lang="fr-FR" sz="1200" dirty="0">
                          <a:effectLst/>
                          <a:latin typeface="Calibri"/>
                          <a:ea typeface="Times New Roman"/>
                        </a:rPr>
                        <a:t>14</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algn="ctr">
                        <a:spcAft>
                          <a:spcPts val="0"/>
                        </a:spcAft>
                      </a:pPr>
                      <a:r>
                        <a:rPr lang="fr-FR" sz="1200" spc="-30" dirty="0" smtClean="0">
                          <a:effectLst/>
                          <a:latin typeface="Calibri"/>
                          <a:ea typeface="Times New Roman"/>
                        </a:rPr>
                        <a:t>0.5</a:t>
                      </a:r>
                      <a:r>
                        <a:rPr lang="fr-FR" sz="1200" spc="-30" baseline="0" dirty="0" smtClean="0">
                          <a:effectLst/>
                          <a:latin typeface="Calibri"/>
                          <a:ea typeface="Times New Roman"/>
                        </a:rPr>
                        <a:t> - </a:t>
                      </a:r>
                      <a:r>
                        <a:rPr lang="fr-FR" sz="1200" spc="-30" dirty="0" smtClean="0">
                          <a:effectLst/>
                          <a:latin typeface="Calibri"/>
                          <a:ea typeface="Times New Roman"/>
                        </a:rPr>
                        <a:t>2.25 - 10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marL="9525" algn="ctr">
                        <a:spcAft>
                          <a:spcPts val="0"/>
                        </a:spcAft>
                      </a:pPr>
                      <a:r>
                        <a:rPr lang="fr-FR" sz="1200">
                          <a:effectLst/>
                          <a:latin typeface="Calibri"/>
                          <a:ea typeface="Times New Roman"/>
                        </a:rPr>
                        <a:t>40</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algn="ctr">
                        <a:spcAft>
                          <a:spcPts val="0"/>
                        </a:spcAft>
                      </a:pPr>
                      <a:r>
                        <a:rPr lang="fr-FR" sz="1200" dirty="0" smtClean="0">
                          <a:effectLst/>
                          <a:latin typeface="Calibri"/>
                          <a:ea typeface="Times New Roman"/>
                        </a:rPr>
                        <a:t>0.5</a:t>
                      </a:r>
                    </a:p>
                    <a:p>
                      <a:pPr algn="ctr">
                        <a:spcAft>
                          <a:spcPts val="0"/>
                        </a:spcAft>
                      </a:pPr>
                      <a:r>
                        <a:rPr lang="fr-FR" sz="1200" i="1" dirty="0" smtClean="0">
                          <a:effectLst/>
                          <a:latin typeface="Calibri"/>
                          <a:ea typeface="Times New Roman"/>
                        </a:rPr>
                        <a:t>500</a:t>
                      </a:r>
                      <a:r>
                        <a:rPr lang="fr-FR" sz="1200" i="1" dirty="0" smtClean="0">
                          <a:effectLst/>
                          <a:latin typeface="Calibri"/>
                          <a:ea typeface="Times New Roman"/>
                          <a:sym typeface="Symbol"/>
                        </a:rPr>
                        <a:t>s</a:t>
                      </a:r>
                      <a:endParaRPr lang="it-IT" sz="1200" i="1"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4</a:t>
                      </a:r>
                    </a:p>
                    <a:p>
                      <a:pPr marL="0" algn="ctr" defTabSz="914400" rtl="0" eaLnBrk="1" latinLnBrk="0" hangingPunct="1">
                        <a:spcAft>
                          <a:spcPts val="0"/>
                        </a:spcAft>
                      </a:pPr>
                      <a:r>
                        <a:rPr lang="it-IT" sz="1200" i="1" kern="1200" dirty="0" smtClean="0">
                          <a:solidFill>
                            <a:schemeClr val="tx1"/>
                          </a:solidFill>
                          <a:effectLst/>
                          <a:latin typeface="Calibri"/>
                          <a:ea typeface="Times New Roman"/>
                          <a:cs typeface="+mn-cs"/>
                        </a:rPr>
                        <a:t>4ms</a:t>
                      </a:r>
                      <a:endParaRPr lang="it-IT" sz="1200" i="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marL="31115" algn="ctr">
                        <a:spcAft>
                          <a:spcPts val="0"/>
                        </a:spcAft>
                      </a:pPr>
                      <a:r>
                        <a:rPr lang="fr-FR" sz="1200" dirty="0" smtClean="0">
                          <a:effectLst/>
                          <a:latin typeface="Calibri"/>
                          <a:ea typeface="Times New Roman"/>
                        </a:rPr>
                        <a:t>PHA</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194410">
                <a:tc vMerge="1">
                  <a:txBody>
                    <a:bodyPr/>
                    <a:lstStyle/>
                    <a:p>
                      <a:endParaRPr lang="it-IT"/>
                    </a:p>
                  </a:txBody>
                  <a:tcPr/>
                </a:tc>
                <a:tc>
                  <a:txBody>
                    <a:bodyPr/>
                    <a:lstStyle/>
                    <a:p>
                      <a:pPr algn="ctr">
                        <a:spcAft>
                          <a:spcPts val="0"/>
                        </a:spcAft>
                      </a:pPr>
                      <a:r>
                        <a:rPr lang="fr-FR" sz="1200" dirty="0">
                          <a:effectLst/>
                          <a:latin typeface="Calibri"/>
                          <a:ea typeface="Times New Roman"/>
                        </a:rPr>
                        <a:t>Desktop/NIM</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spcAft>
                          <a:spcPts val="0"/>
                        </a:spcAft>
                      </a:pPr>
                      <a:r>
                        <a:rPr lang="fr-FR" sz="1200" dirty="0">
                          <a:effectLst/>
                          <a:latin typeface="Calibri"/>
                          <a:ea typeface="Times New Roman"/>
                        </a:rPr>
                        <a:t>4</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94410">
                <a:tc rowSpan="2">
                  <a:txBody>
                    <a:bodyPr/>
                    <a:lstStyle/>
                    <a:p>
                      <a:pPr algn="ctr">
                        <a:spcAft>
                          <a:spcPts val="0"/>
                        </a:spcAft>
                      </a:pPr>
                      <a:r>
                        <a:rPr lang="it-IT" sz="1200" b="1" dirty="0" smtClean="0">
                          <a:effectLst/>
                          <a:latin typeface="Calibri"/>
                          <a:ea typeface="Times New Roman"/>
                        </a:rPr>
                        <a:t>x720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fr-FR" sz="1200" dirty="0">
                          <a:effectLst/>
                          <a:latin typeface="Calibri"/>
                          <a:ea typeface="Times New Roman"/>
                        </a:rPr>
                        <a:t>VME</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fr-FR" sz="1200">
                          <a:effectLst/>
                          <a:latin typeface="Calibri"/>
                          <a:ea typeface="Times New Roman"/>
                        </a:rPr>
                        <a:t>8</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algn="ctr">
                        <a:spcAft>
                          <a:spcPts val="0"/>
                        </a:spcAft>
                      </a:pPr>
                      <a:r>
                        <a:rPr lang="fr-FR" sz="1200" dirty="0">
                          <a:effectLst/>
                          <a:latin typeface="Calibri"/>
                          <a:ea typeface="Times New Roman"/>
                        </a:rPr>
                        <a:t>250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algn="ctr">
                        <a:spcAft>
                          <a:spcPts val="0"/>
                        </a:spcAft>
                      </a:pPr>
                      <a:r>
                        <a:rPr lang="fr-FR" sz="1200" dirty="0">
                          <a:effectLst/>
                          <a:latin typeface="Calibri"/>
                          <a:ea typeface="Times New Roman"/>
                        </a:rPr>
                        <a:t>12</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algn="ctr">
                        <a:spcAft>
                          <a:spcPts val="0"/>
                        </a:spcAft>
                      </a:pPr>
                      <a:r>
                        <a:rPr lang="fr-FR" sz="1200">
                          <a:effectLst/>
                          <a:latin typeface="Calibri"/>
                          <a:ea typeface="Times New Roman"/>
                        </a:rPr>
                        <a:t>2</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marL="9525" algn="ctr">
                        <a:spcAft>
                          <a:spcPts val="0"/>
                        </a:spcAft>
                      </a:pPr>
                      <a:r>
                        <a:rPr lang="fr-FR" sz="1200">
                          <a:effectLst/>
                          <a:latin typeface="Calibri"/>
                          <a:ea typeface="Times New Roman"/>
                        </a:rPr>
                        <a:t>125</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algn="ctr">
                        <a:spcAft>
                          <a:spcPts val="0"/>
                        </a:spcAft>
                      </a:pPr>
                      <a:r>
                        <a:rPr lang="fr-FR" sz="1200" dirty="0" smtClean="0">
                          <a:effectLst/>
                          <a:latin typeface="Calibri"/>
                          <a:ea typeface="Times New Roman"/>
                        </a:rPr>
                        <a:t>1.25</a:t>
                      </a:r>
                    </a:p>
                    <a:p>
                      <a:pPr algn="ctr">
                        <a:spcAft>
                          <a:spcPts val="0"/>
                        </a:spcAft>
                      </a:pPr>
                      <a:r>
                        <a:rPr lang="fr-FR" sz="1200" i="1" smtClean="0">
                          <a:effectLst/>
                          <a:latin typeface="Calibri"/>
                          <a:ea typeface="Times New Roman"/>
                        </a:rPr>
                        <a:t>5m</a:t>
                      </a:r>
                      <a:r>
                        <a:rPr lang="fr-FR" sz="1200" i="1" smtClean="0">
                          <a:effectLst/>
                          <a:latin typeface="Calibri"/>
                          <a:ea typeface="Times New Roman"/>
                          <a:sym typeface="Symbol"/>
                        </a:rPr>
                        <a:t>s</a:t>
                      </a:r>
                      <a:endParaRPr lang="it-IT" sz="1200" i="1"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rowSpan="2">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10</a:t>
                      </a:r>
                    </a:p>
                    <a:p>
                      <a:pPr marL="0" algn="ctr" defTabSz="914400" rtl="0" eaLnBrk="1" latinLnBrk="0" hangingPunct="1">
                        <a:spcAft>
                          <a:spcPts val="0"/>
                        </a:spcAft>
                      </a:pPr>
                      <a:r>
                        <a:rPr lang="it-IT" sz="1200" i="1" kern="1200" dirty="0" smtClean="0">
                          <a:solidFill>
                            <a:schemeClr val="tx1"/>
                          </a:solidFill>
                          <a:effectLst/>
                          <a:latin typeface="Calibri"/>
                          <a:ea typeface="Times New Roman"/>
                          <a:cs typeface="+mn-cs"/>
                        </a:rPr>
                        <a:t>40ms</a:t>
                      </a:r>
                      <a:endParaRPr lang="it-IT" sz="1200" i="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CFFFF"/>
                    </a:solidFill>
                  </a:tcPr>
                </a:tc>
                <a:tc rowSpan="2">
                  <a:txBody>
                    <a:bodyPr/>
                    <a:lstStyle/>
                    <a:p>
                      <a:pPr marL="31115" algn="ctr">
                        <a:spcAft>
                          <a:spcPts val="0"/>
                        </a:spcAft>
                      </a:pPr>
                      <a:r>
                        <a:rPr lang="fr-FR" sz="1200" dirty="0">
                          <a:effectLst/>
                          <a:latin typeface="Calibri"/>
                          <a:ea typeface="Times New Roman"/>
                        </a:rPr>
                        <a:t>CI, </a:t>
                      </a:r>
                      <a:r>
                        <a:rPr lang="fr-FR" sz="1200" dirty="0" smtClean="0">
                          <a:effectLst/>
                          <a:latin typeface="Calibri"/>
                          <a:ea typeface="Times New Roman"/>
                        </a:rPr>
                        <a:t>PSD</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194410">
                <a:tc vMerge="1">
                  <a:txBody>
                    <a:bodyPr/>
                    <a:lstStyle/>
                    <a:p>
                      <a:endParaRPr lang="it-IT"/>
                    </a:p>
                  </a:txBody>
                  <a:tcPr/>
                </a:tc>
                <a:tc>
                  <a:txBody>
                    <a:bodyPr/>
                    <a:lstStyle/>
                    <a:p>
                      <a:pPr algn="ctr">
                        <a:spcAft>
                          <a:spcPts val="0"/>
                        </a:spcAft>
                      </a:pPr>
                      <a:r>
                        <a:rPr lang="fr-FR" sz="1200" dirty="0">
                          <a:effectLst/>
                          <a:latin typeface="Calibri"/>
                          <a:ea typeface="Times New Roman"/>
                        </a:rPr>
                        <a:t>Desktop/NIM</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fr-FR" sz="1200" dirty="0">
                          <a:effectLst/>
                          <a:latin typeface="Calibri"/>
                          <a:ea typeface="Times New Roman"/>
                        </a:rPr>
                        <a:t>4</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94410">
                <a:tc rowSpan="2">
                  <a:txBody>
                    <a:bodyPr/>
                    <a:lstStyle/>
                    <a:p>
                      <a:pPr marL="0" algn="ctr" defTabSz="914400" rtl="0" eaLnBrk="1" latinLnBrk="0" hangingPunct="1">
                        <a:spcAft>
                          <a:spcPts val="0"/>
                        </a:spcAft>
                      </a:pPr>
                      <a:r>
                        <a:rPr lang="it-IT" sz="1200" b="1" kern="1200" dirty="0" smtClean="0">
                          <a:solidFill>
                            <a:schemeClr val="tx1"/>
                          </a:solidFill>
                          <a:effectLst/>
                          <a:latin typeface="Calibri"/>
                          <a:ea typeface="Times New Roman"/>
                          <a:cs typeface="+mn-cs"/>
                        </a:rPr>
                        <a:t>x730</a:t>
                      </a:r>
                      <a:endParaRPr lang="it-IT" sz="1200" b="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a:spcAft>
                          <a:spcPts val="0"/>
                        </a:spcAft>
                      </a:pPr>
                      <a:r>
                        <a:rPr lang="fr-FR" sz="1200" dirty="0">
                          <a:effectLst/>
                          <a:latin typeface="Calibri"/>
                          <a:ea typeface="Times New Roman"/>
                        </a:rPr>
                        <a:t>VME</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lang="it-IT" sz="1200" b="0" kern="1200" dirty="0" smtClean="0">
                          <a:solidFill>
                            <a:schemeClr val="tx1"/>
                          </a:solidFill>
                          <a:effectLst/>
                          <a:latin typeface="Calibri"/>
                          <a:ea typeface="Times New Roman"/>
                          <a:cs typeface="+mn-cs"/>
                        </a:rPr>
                        <a:t>16</a:t>
                      </a:r>
                      <a:endParaRPr lang="it-IT" sz="1200" b="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rowSpan="2">
                  <a:txBody>
                    <a:bodyPr/>
                    <a:lstStyle/>
                    <a:p>
                      <a:pPr marL="0" algn="ctr" defTabSz="914400" rtl="0" eaLnBrk="1" latinLnBrk="0" hangingPunct="1">
                        <a:spcAft>
                          <a:spcPts val="0"/>
                        </a:spcAft>
                      </a:pPr>
                      <a:r>
                        <a:rPr lang="it-IT" sz="1200" b="0" kern="1200" dirty="0" smtClean="0">
                          <a:solidFill>
                            <a:schemeClr val="tx1"/>
                          </a:solidFill>
                          <a:effectLst/>
                          <a:latin typeface="Calibri"/>
                          <a:ea typeface="Times New Roman"/>
                          <a:cs typeface="+mn-cs"/>
                        </a:rPr>
                        <a:t>500</a:t>
                      </a:r>
                      <a:endParaRPr lang="it-IT" sz="1200" b="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rowSpan="2">
                  <a:txBody>
                    <a:bodyPr/>
                    <a:lstStyle/>
                    <a:p>
                      <a:pPr marL="0" algn="ctr" defTabSz="914400" rtl="0" eaLnBrk="1" latinLnBrk="0" hangingPunct="1">
                        <a:spcAft>
                          <a:spcPts val="0"/>
                        </a:spcAft>
                      </a:pPr>
                      <a:r>
                        <a:rPr lang="it-IT" sz="1200" b="0" kern="1200" dirty="0" smtClean="0">
                          <a:solidFill>
                            <a:schemeClr val="tx1"/>
                          </a:solidFill>
                          <a:effectLst/>
                          <a:latin typeface="Calibri"/>
                          <a:ea typeface="Times New Roman"/>
                          <a:cs typeface="+mn-cs"/>
                        </a:rPr>
                        <a:t>14</a:t>
                      </a:r>
                      <a:endParaRPr lang="it-IT" sz="1200" b="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rowSpan="2">
                  <a:txBody>
                    <a:bodyPr/>
                    <a:lstStyle/>
                    <a:p>
                      <a:pPr marL="0" algn="ctr" defTabSz="914400" rtl="0" eaLnBrk="1" latinLnBrk="0" hangingPunct="1">
                        <a:spcAft>
                          <a:spcPts val="0"/>
                        </a:spcAft>
                      </a:pPr>
                      <a:r>
                        <a:rPr lang="it-IT" sz="1200" b="0" kern="1200" dirty="0" smtClean="0">
                          <a:solidFill>
                            <a:schemeClr val="tx1"/>
                          </a:solidFill>
                          <a:effectLst/>
                          <a:latin typeface="Calibri"/>
                          <a:ea typeface="Times New Roman"/>
                          <a:cs typeface="+mn-cs"/>
                        </a:rPr>
                        <a:t>0.5 and 2 </a:t>
                      </a:r>
                      <a:r>
                        <a:rPr lang="it-IT" sz="1200" baseline="30000" dirty="0" smtClean="0">
                          <a:effectLst/>
                          <a:latin typeface="Calibri"/>
                          <a:ea typeface="Times New Roman"/>
                        </a:rPr>
                        <a:t>(5)</a:t>
                      </a:r>
                      <a:endParaRPr lang="it-IT" sz="1200" b="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rowSpan="2">
                  <a:txBody>
                    <a:bodyPr/>
                    <a:lstStyle/>
                    <a:p>
                      <a:pPr marL="0" algn="ctr" defTabSz="914400" rtl="0" eaLnBrk="1" latinLnBrk="0" hangingPunct="1">
                        <a:spcAft>
                          <a:spcPts val="0"/>
                        </a:spcAft>
                      </a:pPr>
                      <a:r>
                        <a:rPr lang="it-IT" sz="1200" b="0" kern="1200" dirty="0" smtClean="0">
                          <a:solidFill>
                            <a:schemeClr val="tx1"/>
                          </a:solidFill>
                          <a:effectLst/>
                          <a:latin typeface="Calibri"/>
                          <a:ea typeface="Times New Roman"/>
                          <a:cs typeface="+mn-cs"/>
                        </a:rPr>
                        <a:t>250</a:t>
                      </a:r>
                      <a:endParaRPr lang="it-IT" sz="1200" b="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rowSpan="2">
                  <a:txBody>
                    <a:bodyPr/>
                    <a:lstStyle/>
                    <a:p>
                      <a:pPr algn="ctr">
                        <a:spcAft>
                          <a:spcPts val="0"/>
                        </a:spcAft>
                      </a:pPr>
                      <a:r>
                        <a:rPr lang="fr-FR" sz="1200" dirty="0" smtClean="0">
                          <a:effectLst/>
                          <a:latin typeface="Calibri"/>
                          <a:ea typeface="Times New Roman"/>
                        </a:rPr>
                        <a:t>1.25</a:t>
                      </a:r>
                    </a:p>
                    <a:p>
                      <a:pPr algn="ctr">
                        <a:spcAft>
                          <a:spcPts val="0"/>
                        </a:spcAft>
                      </a:pPr>
                      <a:r>
                        <a:rPr lang="fr-FR" sz="1200" i="1" dirty="0" smtClean="0">
                          <a:effectLst/>
                          <a:latin typeface="Calibri"/>
                          <a:ea typeface="Times New Roman"/>
                        </a:rPr>
                        <a:t>250</a:t>
                      </a:r>
                      <a:r>
                        <a:rPr lang="fr-FR" sz="1200" i="1" dirty="0" smtClean="0">
                          <a:effectLst/>
                          <a:latin typeface="Calibri"/>
                          <a:ea typeface="Times New Roman"/>
                          <a:sym typeface="Symbol"/>
                        </a:rPr>
                        <a:t>s</a:t>
                      </a:r>
                      <a:endParaRPr lang="it-IT" sz="1200" i="1"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rowSpan="2">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10</a:t>
                      </a:r>
                    </a:p>
                    <a:p>
                      <a:pPr marL="0" algn="ctr" defTabSz="914400" rtl="0" eaLnBrk="1" latinLnBrk="0" hangingPunct="1">
                        <a:spcAft>
                          <a:spcPts val="0"/>
                        </a:spcAft>
                      </a:pPr>
                      <a:r>
                        <a:rPr lang="it-IT" sz="1200" i="1" kern="1200" dirty="0" smtClean="0">
                          <a:solidFill>
                            <a:schemeClr val="tx1"/>
                          </a:solidFill>
                          <a:effectLst/>
                          <a:latin typeface="Calibri"/>
                          <a:ea typeface="Times New Roman"/>
                          <a:cs typeface="+mn-cs"/>
                        </a:rPr>
                        <a:t>2ms</a:t>
                      </a:r>
                      <a:endParaRPr lang="it-IT" sz="1200" i="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solidFill>
                      <a:srgbClr val="FFCCCC"/>
                    </a:solidFill>
                  </a:tcPr>
                </a:tc>
                <a:tc rowSpan="2">
                  <a:txBody>
                    <a:bodyPr/>
                    <a:lstStyle/>
                    <a:p>
                      <a:pPr marL="0" algn="ctr" defTabSz="914400" rtl="0" eaLnBrk="1" latinLnBrk="0" hangingPunct="1">
                        <a:spcAft>
                          <a:spcPts val="0"/>
                        </a:spcAft>
                      </a:pPr>
                      <a:r>
                        <a:rPr lang="it-IT" sz="1200" b="0" kern="1200" dirty="0" smtClean="0">
                          <a:solidFill>
                            <a:schemeClr val="tx1"/>
                          </a:solidFill>
                          <a:effectLst/>
                          <a:latin typeface="Calibri"/>
                          <a:ea typeface="Times New Roman"/>
                          <a:cs typeface="+mn-cs"/>
                        </a:rPr>
                        <a:t>PHA,</a:t>
                      </a:r>
                      <a:r>
                        <a:rPr lang="it-IT" sz="1200" b="0" kern="1200" baseline="0" dirty="0" smtClean="0">
                          <a:solidFill>
                            <a:schemeClr val="tx1"/>
                          </a:solidFill>
                          <a:effectLst/>
                          <a:latin typeface="Calibri"/>
                          <a:ea typeface="Times New Roman"/>
                          <a:cs typeface="+mn-cs"/>
                        </a:rPr>
                        <a:t> PSD</a:t>
                      </a:r>
                      <a:r>
                        <a:rPr lang="it-IT" sz="1200" baseline="30000" dirty="0" smtClean="0">
                          <a:effectLst/>
                          <a:latin typeface="Calibri"/>
                          <a:ea typeface="Times New Roman"/>
                        </a:rPr>
                        <a:t>(6)</a:t>
                      </a:r>
                      <a:endParaRPr lang="it-IT" sz="1200" b="0" kern="1200" dirty="0">
                        <a:solidFill>
                          <a:schemeClr val="tx1"/>
                        </a:solidFill>
                        <a:effectLst/>
                        <a:latin typeface="Calibri"/>
                        <a:ea typeface="Times New Roman"/>
                        <a:cs typeface="+mn-cs"/>
                      </a:endParaRPr>
                    </a:p>
                  </a:txBody>
                  <a:tcPr marL="31254" marR="3125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194410">
                <a:tc vMerge="1">
                  <a:txBody>
                    <a:bodyPr/>
                    <a:lstStyle/>
                    <a:p>
                      <a:pPr algn="ctr">
                        <a:spcAft>
                          <a:spcPts val="0"/>
                        </a:spcAft>
                      </a:pPr>
                      <a:endParaRPr lang="it-IT" sz="1200" dirty="0">
                        <a:effectLst/>
                        <a:latin typeface="Times New Roman"/>
                        <a:ea typeface="Times New Roman"/>
                      </a:endParaRPr>
                    </a:p>
                  </a:txBody>
                  <a:tcPr marL="31254" marR="31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spcAft>
                          <a:spcPts val="0"/>
                        </a:spcAft>
                      </a:pPr>
                      <a:r>
                        <a:rPr lang="fr-FR" sz="1200" dirty="0">
                          <a:effectLst/>
                          <a:latin typeface="Calibri"/>
                          <a:ea typeface="Times New Roman"/>
                        </a:rPr>
                        <a:t>Desktop/NIM</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lang="it-IT" sz="1200" b="0" kern="1200" dirty="0" smtClean="0">
                          <a:solidFill>
                            <a:schemeClr val="tx1"/>
                          </a:solidFill>
                          <a:effectLst/>
                          <a:latin typeface="Calibri"/>
                          <a:ea typeface="Times New Roman"/>
                          <a:cs typeface="+mn-cs"/>
                        </a:rPr>
                        <a:t>8</a:t>
                      </a:r>
                      <a:endParaRPr lang="it-IT" sz="1200" b="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vMerge="1">
                  <a:txBody>
                    <a:bodyPr/>
                    <a:lstStyle/>
                    <a:p>
                      <a:pPr marL="0" algn="ctr" defTabSz="914400" rtl="0" eaLnBrk="1" latinLnBrk="0" hangingPunct="1">
                        <a:spcAft>
                          <a:spcPts val="0"/>
                        </a:spcAft>
                      </a:pPr>
                      <a:endParaRPr lang="it-IT" sz="1200" b="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pPr marL="0" algn="ctr" defTabSz="914400" rtl="0" eaLnBrk="1" latinLnBrk="0" hangingPunct="1">
                        <a:spcAft>
                          <a:spcPts val="0"/>
                        </a:spcAft>
                      </a:pPr>
                      <a:endParaRPr lang="it-IT" sz="1200" b="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pPr marL="0" algn="ctr" defTabSz="914400" rtl="0" eaLnBrk="1" latinLnBrk="0" hangingPunct="1">
                        <a:spcAft>
                          <a:spcPts val="0"/>
                        </a:spcAft>
                      </a:pPr>
                      <a:endParaRPr lang="it-IT" sz="1200" b="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pPr marL="0" algn="ctr" defTabSz="914400" rtl="0" eaLnBrk="1" latinLnBrk="0" hangingPunct="1">
                        <a:spcAft>
                          <a:spcPts val="0"/>
                        </a:spcAft>
                      </a:pPr>
                      <a:endParaRPr lang="it-IT" sz="1200" b="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vMerge="1">
                  <a:txBody>
                    <a:bodyPr/>
                    <a:lstStyle/>
                    <a:p>
                      <a:endParaRPr lang="it-IT"/>
                    </a:p>
                  </a:txBody>
                  <a:tcPr/>
                </a:tc>
                <a:tc vMerge="1">
                  <a:txBody>
                    <a:bodyPr/>
                    <a:lstStyle/>
                    <a:p>
                      <a:pPr marL="0" algn="ctr" defTabSz="914400" rtl="0" eaLnBrk="1" latinLnBrk="0" hangingPunct="1">
                        <a:spcAft>
                          <a:spcPts val="0"/>
                        </a:spcAft>
                      </a:pPr>
                      <a:endParaRPr lang="it-IT" sz="1200" b="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365796">
                <a:tc>
                  <a:txBody>
                    <a:bodyPr/>
                    <a:lstStyle/>
                    <a:p>
                      <a:pPr algn="ctr">
                        <a:spcAft>
                          <a:spcPts val="0"/>
                        </a:spcAft>
                      </a:pPr>
                      <a:r>
                        <a:rPr lang="it-IT" sz="1200" b="1" dirty="0">
                          <a:effectLst/>
                          <a:latin typeface="Calibri"/>
                          <a:ea typeface="Times New Roman"/>
                        </a:rPr>
                        <a:t>x721</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a:txBody>
                    <a:bodyPr/>
                    <a:lstStyle/>
                    <a:p>
                      <a:pPr algn="ctr">
                        <a:spcBef>
                          <a:spcPts val="600"/>
                        </a:spcBef>
                        <a:spcAft>
                          <a:spcPts val="600"/>
                        </a:spcAft>
                      </a:pPr>
                      <a:r>
                        <a:rPr lang="fr-FR" sz="1200" dirty="0">
                          <a:effectLst/>
                          <a:latin typeface="Calibri"/>
                          <a:ea typeface="Times New Roman"/>
                        </a:rPr>
                        <a:t>VME</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a:txBody>
                    <a:bodyPr/>
                    <a:lstStyle/>
                    <a:p>
                      <a:pPr algn="ctr">
                        <a:spcBef>
                          <a:spcPts val="600"/>
                        </a:spcBef>
                        <a:spcAft>
                          <a:spcPts val="600"/>
                        </a:spcAft>
                      </a:pPr>
                      <a:r>
                        <a:rPr lang="fr-FR" sz="1200" dirty="0">
                          <a:effectLst/>
                          <a:latin typeface="Calibri"/>
                          <a:ea typeface="Times New Roman"/>
                        </a:rPr>
                        <a:t>8</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a:txBody>
                    <a:bodyPr/>
                    <a:lstStyle/>
                    <a:p>
                      <a:pPr algn="ctr">
                        <a:spcBef>
                          <a:spcPts val="600"/>
                        </a:spcBef>
                        <a:spcAft>
                          <a:spcPts val="600"/>
                        </a:spcAft>
                      </a:pPr>
                      <a:r>
                        <a:rPr lang="fr-FR" sz="1200">
                          <a:effectLst/>
                          <a:latin typeface="Calibri"/>
                          <a:ea typeface="Times New Roman"/>
                        </a:rPr>
                        <a:t>500</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a:txBody>
                    <a:bodyPr/>
                    <a:lstStyle/>
                    <a:p>
                      <a:pPr algn="ctr">
                        <a:spcBef>
                          <a:spcPts val="600"/>
                        </a:spcBef>
                        <a:spcAft>
                          <a:spcPts val="600"/>
                        </a:spcAft>
                      </a:pPr>
                      <a:r>
                        <a:rPr lang="fr-FR" sz="1200">
                          <a:effectLst/>
                          <a:latin typeface="Calibri"/>
                          <a:ea typeface="Times New Roman"/>
                        </a:rPr>
                        <a:t>8</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a:txBody>
                    <a:bodyPr/>
                    <a:lstStyle/>
                    <a:p>
                      <a:pPr algn="ctr">
                        <a:spcBef>
                          <a:spcPts val="600"/>
                        </a:spcBef>
                        <a:spcAft>
                          <a:spcPts val="600"/>
                        </a:spcAft>
                      </a:pPr>
                      <a:r>
                        <a:rPr lang="fr-FR" sz="1200" dirty="0">
                          <a:effectLst/>
                          <a:latin typeface="Calibri"/>
                          <a:ea typeface="Times New Roman"/>
                        </a:rPr>
                        <a:t>2</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a:txBody>
                    <a:bodyPr/>
                    <a:lstStyle/>
                    <a:p>
                      <a:pPr marL="9525" algn="ctr">
                        <a:spcBef>
                          <a:spcPts val="600"/>
                        </a:spcBef>
                        <a:spcAft>
                          <a:spcPts val="600"/>
                        </a:spcAft>
                      </a:pPr>
                      <a:r>
                        <a:rPr lang="fr-FR" sz="1200" dirty="0">
                          <a:effectLst/>
                          <a:latin typeface="Calibri"/>
                          <a:ea typeface="Times New Roman"/>
                        </a:rPr>
                        <a:t>250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gridSpan="2">
                  <a:txBody>
                    <a:bodyPr/>
                    <a:lstStyle/>
                    <a:p>
                      <a:pPr marL="0" algn="ctr" defTabSz="914400" rtl="0" eaLnBrk="1" latinLnBrk="0" hangingPunct="1">
                        <a:spcBef>
                          <a:spcPts val="0"/>
                        </a:spcBef>
                        <a:spcAft>
                          <a:spcPts val="0"/>
                        </a:spcAft>
                      </a:pPr>
                      <a:r>
                        <a:rPr lang="fr-FR" sz="1200" kern="1200" dirty="0" smtClean="0">
                          <a:solidFill>
                            <a:schemeClr val="tx1"/>
                          </a:solidFill>
                          <a:effectLst/>
                          <a:latin typeface="Calibri"/>
                          <a:ea typeface="Times New Roman"/>
                          <a:cs typeface="+mn-cs"/>
                        </a:rPr>
                        <a:t>2</a:t>
                      </a:r>
                    </a:p>
                    <a:p>
                      <a:pPr marL="0" algn="ctr" defTabSz="914400" rtl="0" eaLnBrk="1" latinLnBrk="0" hangingPunct="1">
                        <a:spcBef>
                          <a:spcPts val="0"/>
                        </a:spcBef>
                        <a:spcAft>
                          <a:spcPts val="0"/>
                        </a:spcAft>
                      </a:pPr>
                      <a:r>
                        <a:rPr lang="fr-FR" sz="1200" i="1" kern="1200" dirty="0" smtClean="0">
                          <a:solidFill>
                            <a:schemeClr val="tx1"/>
                          </a:solidFill>
                          <a:effectLst/>
                          <a:latin typeface="Calibri"/>
                          <a:ea typeface="Times New Roman"/>
                          <a:cs typeface="+mn-cs"/>
                        </a:rPr>
                        <a:t>2ms</a:t>
                      </a:r>
                      <a:endParaRPr lang="it-IT" sz="1200" i="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hMerge="1">
                  <a:txBody>
                    <a:bodyPr/>
                    <a:lstStyle/>
                    <a:p>
                      <a:endParaRPr lang="it-IT"/>
                    </a:p>
                  </a:txBody>
                  <a:tcPr/>
                </a:tc>
                <a:tc>
                  <a:txBody>
                    <a:bodyPr/>
                    <a:lstStyle/>
                    <a:p>
                      <a:pPr marL="31115" algn="ctr">
                        <a:spcBef>
                          <a:spcPts val="600"/>
                        </a:spcBef>
                        <a:spcAft>
                          <a:spcPts val="600"/>
                        </a:spcAft>
                      </a:pPr>
                      <a:r>
                        <a:rPr lang="fr-FR" sz="1200" dirty="0" smtClean="0">
                          <a:effectLst/>
                          <a:latin typeface="Calibri"/>
                          <a:ea typeface="Times New Roman"/>
                        </a:rPr>
                        <a:t>-</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r>
              <a:tr h="194410">
                <a:tc rowSpan="2">
                  <a:txBody>
                    <a:bodyPr/>
                    <a:lstStyle/>
                    <a:p>
                      <a:pPr algn="ctr">
                        <a:spcAft>
                          <a:spcPts val="0"/>
                        </a:spcAft>
                      </a:pPr>
                      <a:r>
                        <a:rPr lang="it-IT" sz="1200" b="1" dirty="0">
                          <a:effectLst/>
                          <a:latin typeface="Calibri"/>
                          <a:ea typeface="Times New Roman"/>
                        </a:rPr>
                        <a:t>x731</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a:txBody>
                    <a:bodyPr/>
                    <a:lstStyle/>
                    <a:p>
                      <a:pPr algn="ctr">
                        <a:spcAft>
                          <a:spcPts val="0"/>
                        </a:spcAft>
                      </a:pPr>
                      <a:r>
                        <a:rPr lang="it-IT" sz="1200" dirty="0">
                          <a:effectLst/>
                          <a:latin typeface="Calibri"/>
                          <a:ea typeface="Times New Roman"/>
                        </a:rPr>
                        <a:t>VME</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a:txBody>
                    <a:bodyPr/>
                    <a:lstStyle/>
                    <a:p>
                      <a:pPr algn="ctr">
                        <a:spcAft>
                          <a:spcPts val="0"/>
                        </a:spcAft>
                      </a:pPr>
                      <a:r>
                        <a:rPr lang="it-IT" sz="1200" dirty="0">
                          <a:effectLst/>
                          <a:latin typeface="Calibri"/>
                          <a:ea typeface="Times New Roman"/>
                        </a:rPr>
                        <a:t>8/4</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rowSpan="2">
                  <a:txBody>
                    <a:bodyPr/>
                    <a:lstStyle/>
                    <a:p>
                      <a:pPr algn="ctr">
                        <a:spcAft>
                          <a:spcPts val="0"/>
                        </a:spcAft>
                      </a:pPr>
                      <a:r>
                        <a:rPr lang="it-IT" sz="1200" dirty="0">
                          <a:effectLst/>
                          <a:latin typeface="Calibri"/>
                          <a:ea typeface="Times New Roman"/>
                        </a:rPr>
                        <a:t>500/1000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rowSpan="2">
                  <a:txBody>
                    <a:bodyPr/>
                    <a:lstStyle/>
                    <a:p>
                      <a:pPr algn="ctr">
                        <a:spcAft>
                          <a:spcPts val="0"/>
                        </a:spcAft>
                      </a:pPr>
                      <a:r>
                        <a:rPr lang="it-IT" sz="1200" dirty="0">
                          <a:effectLst/>
                          <a:latin typeface="Calibri"/>
                          <a:ea typeface="Times New Roman"/>
                        </a:rPr>
                        <a:t>8</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rowSpan="2">
                  <a:txBody>
                    <a:bodyPr/>
                    <a:lstStyle/>
                    <a:p>
                      <a:pPr algn="ctr">
                        <a:spcAft>
                          <a:spcPts val="0"/>
                        </a:spcAft>
                      </a:pPr>
                      <a:r>
                        <a:rPr lang="it-IT" sz="1200" dirty="0">
                          <a:effectLst/>
                          <a:latin typeface="Calibri"/>
                          <a:ea typeface="Times New Roman"/>
                        </a:rPr>
                        <a:t>2</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rowSpan="2">
                  <a:txBody>
                    <a:bodyPr/>
                    <a:lstStyle/>
                    <a:p>
                      <a:pPr marL="9525" algn="ctr">
                        <a:spcAft>
                          <a:spcPts val="0"/>
                        </a:spcAft>
                      </a:pPr>
                      <a:r>
                        <a:rPr lang="it-IT" sz="1200" dirty="0">
                          <a:effectLst/>
                          <a:latin typeface="Calibri"/>
                          <a:ea typeface="Times New Roman"/>
                        </a:rPr>
                        <a:t>250/500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rowSpan="2" gridSpan="2">
                  <a:txBody>
                    <a:bodyPr/>
                    <a:lstStyle/>
                    <a:p>
                      <a:pPr algn="ctr">
                        <a:spcAft>
                          <a:spcPts val="0"/>
                        </a:spcAft>
                      </a:pPr>
                      <a:r>
                        <a:rPr lang="it-IT" sz="1200" dirty="0">
                          <a:effectLst/>
                          <a:latin typeface="Calibri"/>
                          <a:ea typeface="Times New Roman"/>
                        </a:rPr>
                        <a:t> </a:t>
                      </a:r>
                      <a:r>
                        <a:rPr lang="it-IT" sz="1200" kern="1200" dirty="0" smtClean="0">
                          <a:solidFill>
                            <a:schemeClr val="tx1"/>
                          </a:solidFill>
                          <a:effectLst/>
                          <a:latin typeface="Calibri"/>
                          <a:ea typeface="Times New Roman"/>
                          <a:cs typeface="+mn-cs"/>
                        </a:rPr>
                        <a:t>2/4</a:t>
                      </a:r>
                    </a:p>
                    <a:p>
                      <a:pPr algn="ctr">
                        <a:spcAft>
                          <a:spcPts val="0"/>
                        </a:spcAft>
                      </a:pPr>
                      <a:r>
                        <a:rPr lang="it-IT" sz="1200" i="1" kern="1200" dirty="0" smtClean="0">
                          <a:solidFill>
                            <a:schemeClr val="tx1"/>
                          </a:solidFill>
                          <a:effectLst/>
                          <a:latin typeface="Calibri"/>
                          <a:ea typeface="Times New Roman"/>
                          <a:cs typeface="+mn-cs"/>
                        </a:rPr>
                        <a:t>2ms</a:t>
                      </a:r>
                      <a:endParaRPr lang="it-IT" sz="1200" i="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rowSpan="2" hMerge="1">
                  <a:txBody>
                    <a:bodyPr/>
                    <a:lstStyle/>
                    <a:p>
                      <a:endParaRPr lang="it-IT"/>
                    </a:p>
                  </a:txBody>
                  <a:tcPr/>
                </a:tc>
                <a:tc rowSpan="2">
                  <a:txBody>
                    <a:bodyPr/>
                    <a:lstStyle/>
                    <a:p>
                      <a:pPr marL="31115" algn="ctr">
                        <a:spcAft>
                          <a:spcPts val="0"/>
                        </a:spcAft>
                      </a:pPr>
                      <a:r>
                        <a:rPr lang="it-IT" sz="1200" dirty="0" smtClean="0">
                          <a:effectLst/>
                          <a:latin typeface="Calibri"/>
                          <a:ea typeface="Times New Roman"/>
                        </a:rPr>
                        <a:t>-</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r>
              <a:tr h="194410">
                <a:tc vMerge="1">
                  <a:txBody>
                    <a:bodyPr/>
                    <a:lstStyle/>
                    <a:p>
                      <a:endParaRPr lang="it-IT"/>
                    </a:p>
                  </a:txBody>
                  <a:tcPr/>
                </a:tc>
                <a:tc>
                  <a:txBody>
                    <a:bodyPr/>
                    <a:lstStyle/>
                    <a:p>
                      <a:pPr algn="ctr">
                        <a:spcAft>
                          <a:spcPts val="0"/>
                        </a:spcAft>
                      </a:pPr>
                      <a:r>
                        <a:rPr lang="de-DE" sz="1200">
                          <a:effectLst/>
                          <a:latin typeface="Calibri"/>
                          <a:ea typeface="Times New Roman"/>
                        </a:rPr>
                        <a:t>Desktop/NIM</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a:txBody>
                    <a:bodyPr/>
                    <a:lstStyle/>
                    <a:p>
                      <a:pPr algn="ctr">
                        <a:spcAft>
                          <a:spcPts val="0"/>
                        </a:spcAft>
                      </a:pPr>
                      <a:r>
                        <a:rPr lang="de-DE" sz="1200" dirty="0">
                          <a:effectLst/>
                          <a:latin typeface="Calibri"/>
                          <a:ea typeface="Times New Roman"/>
                        </a:rPr>
                        <a:t>4/2</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9B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gridSpan="2" vMerge="1">
                  <a:txBody>
                    <a:bodyPr/>
                    <a:lstStyle/>
                    <a:p>
                      <a:pPr algn="ctr">
                        <a:spcAft>
                          <a:spcPts val="0"/>
                        </a:spcAft>
                      </a:pPr>
                      <a:endParaRPr lang="it-IT" sz="1200" dirty="0">
                        <a:effectLst/>
                        <a:latin typeface="Times New Roman"/>
                        <a:ea typeface="Times New Roman"/>
                      </a:endParaRPr>
                    </a:p>
                  </a:txBody>
                  <a:tcPr marL="31254" marR="31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CC99"/>
                    </a:solidFill>
                  </a:tcPr>
                </a:tc>
                <a:tc hMerge="1" vMerge="1">
                  <a:txBody>
                    <a:bodyPr/>
                    <a:lstStyle/>
                    <a:p>
                      <a:endParaRPr lang="it-IT"/>
                    </a:p>
                  </a:txBody>
                  <a:tcPr/>
                </a:tc>
                <a:tc vMerge="1">
                  <a:txBody>
                    <a:bodyPr/>
                    <a:lstStyle/>
                    <a:p>
                      <a:endParaRPr lang="it-IT"/>
                    </a:p>
                  </a:txBody>
                  <a:tcPr/>
                </a:tc>
              </a:tr>
              <a:tr h="194410">
                <a:tc rowSpan="2">
                  <a:txBody>
                    <a:bodyPr/>
                    <a:lstStyle/>
                    <a:p>
                      <a:pPr algn="ctr">
                        <a:spcAft>
                          <a:spcPts val="0"/>
                        </a:spcAft>
                      </a:pPr>
                      <a:r>
                        <a:rPr lang="it-IT" sz="1200" b="1" dirty="0">
                          <a:effectLst/>
                          <a:latin typeface="Calibri"/>
                          <a:ea typeface="Times New Roman"/>
                        </a:rPr>
                        <a:t>x751</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spcAft>
                          <a:spcPts val="0"/>
                        </a:spcAft>
                      </a:pPr>
                      <a:r>
                        <a:rPr lang="it-IT" sz="1200">
                          <a:effectLst/>
                          <a:latin typeface="Calibri"/>
                          <a:ea typeface="Times New Roman"/>
                        </a:rPr>
                        <a:t>VME</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spcAft>
                          <a:spcPts val="0"/>
                        </a:spcAft>
                      </a:pPr>
                      <a:r>
                        <a:rPr lang="it-IT" sz="1200">
                          <a:effectLst/>
                          <a:latin typeface="Calibri"/>
                          <a:ea typeface="Times New Roman"/>
                        </a:rPr>
                        <a:t>8</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rowSpan="2">
                  <a:txBody>
                    <a:bodyPr/>
                    <a:lstStyle/>
                    <a:p>
                      <a:pPr algn="ctr">
                        <a:spcAft>
                          <a:spcPts val="0"/>
                        </a:spcAft>
                      </a:pPr>
                      <a:r>
                        <a:rPr lang="it-IT" sz="1200">
                          <a:effectLst/>
                          <a:latin typeface="Calibri"/>
                          <a:ea typeface="Times New Roman"/>
                        </a:rPr>
                        <a:t>1000/2000</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rowSpan="2">
                  <a:txBody>
                    <a:bodyPr/>
                    <a:lstStyle/>
                    <a:p>
                      <a:pPr algn="ctr">
                        <a:spcAft>
                          <a:spcPts val="0"/>
                        </a:spcAft>
                      </a:pPr>
                      <a:r>
                        <a:rPr lang="it-IT" sz="1200" dirty="0">
                          <a:effectLst/>
                          <a:latin typeface="Calibri"/>
                          <a:ea typeface="Times New Roman"/>
                        </a:rPr>
                        <a:t>10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rowSpan="2">
                  <a:txBody>
                    <a:bodyPr/>
                    <a:lstStyle/>
                    <a:p>
                      <a:pPr algn="ctr">
                        <a:spcAft>
                          <a:spcPts val="0"/>
                        </a:spcAft>
                      </a:pPr>
                      <a:r>
                        <a:rPr lang="it-IT" sz="1200" dirty="0">
                          <a:effectLst/>
                          <a:latin typeface="Calibri"/>
                          <a:ea typeface="Times New Roman"/>
                        </a:rPr>
                        <a:t>1</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rowSpan="2">
                  <a:txBody>
                    <a:bodyPr/>
                    <a:lstStyle/>
                    <a:p>
                      <a:pPr marL="9525" algn="ctr">
                        <a:spcAft>
                          <a:spcPts val="0"/>
                        </a:spcAft>
                      </a:pPr>
                      <a:r>
                        <a:rPr lang="it-IT" sz="1200">
                          <a:effectLst/>
                          <a:latin typeface="Calibri"/>
                          <a:ea typeface="Times New Roman"/>
                        </a:rPr>
                        <a:t>500</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rowSpan="2">
                  <a:txBody>
                    <a:bodyPr/>
                    <a:lstStyle/>
                    <a:p>
                      <a:pPr algn="ctr">
                        <a:spcAft>
                          <a:spcPts val="0"/>
                        </a:spcAft>
                      </a:pPr>
                      <a:r>
                        <a:rPr lang="fr-FR" sz="1200" dirty="0" smtClean="0">
                          <a:effectLst/>
                          <a:latin typeface="Calibri"/>
                          <a:ea typeface="Times New Roman"/>
                        </a:rPr>
                        <a:t>1.8/3.6</a:t>
                      </a:r>
                    </a:p>
                    <a:p>
                      <a:pPr algn="ctr">
                        <a:spcAft>
                          <a:spcPts val="0"/>
                        </a:spcAft>
                      </a:pPr>
                      <a:r>
                        <a:rPr lang="fr-FR" sz="1200" i="1" dirty="0" smtClean="0">
                          <a:effectLst/>
                          <a:latin typeface="Calibri"/>
                          <a:ea typeface="Times New Roman"/>
                        </a:rPr>
                        <a:t>1.8ms</a:t>
                      </a:r>
                      <a:endParaRPr lang="it-IT" sz="1200" i="1"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rowSpan="2">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14.4/28.8</a:t>
                      </a:r>
                    </a:p>
                    <a:p>
                      <a:pPr marL="0" algn="ctr" defTabSz="914400" rtl="0" eaLnBrk="1" latinLnBrk="0" hangingPunct="1">
                        <a:spcAft>
                          <a:spcPts val="0"/>
                        </a:spcAft>
                      </a:pPr>
                      <a:r>
                        <a:rPr lang="it-IT" sz="1200" i="1" kern="1200" dirty="0" smtClean="0">
                          <a:solidFill>
                            <a:schemeClr val="tx1"/>
                          </a:solidFill>
                          <a:effectLst/>
                          <a:latin typeface="Calibri"/>
                          <a:ea typeface="Times New Roman"/>
                          <a:cs typeface="+mn-cs"/>
                        </a:rPr>
                        <a:t>14.4ms</a:t>
                      </a:r>
                      <a:endParaRPr lang="it-IT" sz="1200" i="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solidFill>
                      <a:srgbClr val="C2FFAF"/>
                    </a:solidFill>
                  </a:tcPr>
                </a:tc>
                <a:tc rowSpan="2">
                  <a:txBody>
                    <a:bodyPr/>
                    <a:lstStyle/>
                    <a:p>
                      <a:pPr marL="31115" algn="ctr">
                        <a:spcAft>
                          <a:spcPts val="0"/>
                        </a:spcAft>
                      </a:pPr>
                      <a:r>
                        <a:rPr lang="it-IT" sz="1200" dirty="0" smtClean="0">
                          <a:effectLst/>
                          <a:latin typeface="Calibri"/>
                          <a:ea typeface="Times New Roman"/>
                        </a:rPr>
                        <a:t>PSD, ZLE</a:t>
                      </a:r>
                      <a:endParaRPr lang="it-IT" sz="1200" dirty="0">
                        <a:effectLst/>
                        <a:latin typeface="Times New Roman"/>
                        <a:ea typeface="Times New Roman"/>
                      </a:endParaRPr>
                    </a:p>
                  </a:txBody>
                  <a:tcPr marL="31254" marR="3125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r>
              <a:tr h="194410">
                <a:tc vMerge="1">
                  <a:txBody>
                    <a:bodyPr/>
                    <a:lstStyle/>
                    <a:p>
                      <a:endParaRPr lang="it-IT"/>
                    </a:p>
                  </a:txBody>
                  <a:tcPr/>
                </a:tc>
                <a:tc>
                  <a:txBody>
                    <a:bodyPr/>
                    <a:lstStyle/>
                    <a:p>
                      <a:pPr algn="ctr">
                        <a:spcAft>
                          <a:spcPts val="0"/>
                        </a:spcAft>
                      </a:pPr>
                      <a:r>
                        <a:rPr lang="de-DE" sz="1200" dirty="0">
                          <a:effectLst/>
                          <a:latin typeface="Calibri"/>
                          <a:ea typeface="Times New Roman"/>
                        </a:rPr>
                        <a:t>Desktop/NIM</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spcAft>
                          <a:spcPts val="0"/>
                        </a:spcAft>
                      </a:pPr>
                      <a:r>
                        <a:rPr lang="de-DE" sz="1200" dirty="0">
                          <a:effectLst/>
                          <a:latin typeface="Calibri"/>
                          <a:ea typeface="Times New Roman"/>
                        </a:rPr>
                        <a:t>4</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94410">
                <a:tc rowSpan="2">
                  <a:txBody>
                    <a:bodyPr/>
                    <a:lstStyle/>
                    <a:p>
                      <a:pPr algn="ctr">
                        <a:spcAft>
                          <a:spcPts val="0"/>
                        </a:spcAft>
                      </a:pPr>
                      <a:r>
                        <a:rPr lang="it-IT" sz="1200" b="1">
                          <a:effectLst/>
                          <a:latin typeface="Calibri"/>
                          <a:ea typeface="Times New Roman"/>
                        </a:rPr>
                        <a:t>x761</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spcAft>
                          <a:spcPts val="0"/>
                        </a:spcAft>
                      </a:pPr>
                      <a:r>
                        <a:rPr lang="it-IT" sz="1200" dirty="0">
                          <a:effectLst/>
                          <a:latin typeface="Calibri"/>
                          <a:ea typeface="Times New Roman"/>
                        </a:rPr>
                        <a:t>VME</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spcAft>
                          <a:spcPts val="0"/>
                        </a:spcAft>
                      </a:pPr>
                      <a:r>
                        <a:rPr lang="it-IT" sz="1200" dirty="0">
                          <a:effectLst/>
                          <a:latin typeface="Calibri"/>
                          <a:ea typeface="Times New Roman"/>
                        </a:rPr>
                        <a:t>2</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rowSpan="2">
                  <a:txBody>
                    <a:bodyPr/>
                    <a:lstStyle/>
                    <a:p>
                      <a:pPr algn="ctr">
                        <a:spcAft>
                          <a:spcPts val="0"/>
                        </a:spcAft>
                      </a:pPr>
                      <a:r>
                        <a:rPr lang="it-IT" sz="1200" dirty="0">
                          <a:effectLst/>
                          <a:latin typeface="Calibri"/>
                          <a:ea typeface="Times New Roman"/>
                        </a:rPr>
                        <a:t>4000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rowSpan="2">
                  <a:txBody>
                    <a:bodyPr/>
                    <a:lstStyle/>
                    <a:p>
                      <a:pPr algn="ctr">
                        <a:spcAft>
                          <a:spcPts val="0"/>
                        </a:spcAft>
                      </a:pPr>
                      <a:r>
                        <a:rPr lang="it-IT" sz="1200" dirty="0">
                          <a:effectLst/>
                          <a:latin typeface="Calibri"/>
                          <a:ea typeface="Times New Roman"/>
                        </a:rPr>
                        <a:t>10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rowSpan="2">
                  <a:txBody>
                    <a:bodyPr/>
                    <a:lstStyle/>
                    <a:p>
                      <a:pPr algn="ctr">
                        <a:spcAft>
                          <a:spcPts val="0"/>
                        </a:spcAft>
                      </a:pPr>
                      <a:r>
                        <a:rPr lang="it-IT" sz="1200" dirty="0">
                          <a:effectLst/>
                          <a:latin typeface="Calibri"/>
                          <a:ea typeface="Times New Roman"/>
                        </a:rPr>
                        <a:t>1</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rowSpan="2">
                  <a:txBody>
                    <a:bodyPr/>
                    <a:lstStyle/>
                    <a:p>
                      <a:pPr marL="9525" algn="ctr">
                        <a:spcAft>
                          <a:spcPts val="0"/>
                        </a:spcAft>
                      </a:pPr>
                      <a:r>
                        <a:rPr lang="it-IT" sz="1200" dirty="0" smtClean="0">
                          <a:effectLst/>
                          <a:latin typeface="Calibri"/>
                          <a:ea typeface="Times New Roman"/>
                        </a:rPr>
                        <a:t>1000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rowSpan="2">
                  <a:txBody>
                    <a:bodyPr/>
                    <a:lstStyle/>
                    <a:p>
                      <a:pPr algn="ctr">
                        <a:spcAft>
                          <a:spcPts val="0"/>
                        </a:spcAft>
                      </a:pPr>
                      <a:r>
                        <a:rPr lang="fr-FR" sz="1200" dirty="0" smtClean="0">
                          <a:effectLst/>
                          <a:latin typeface="Calibri"/>
                          <a:ea typeface="Times New Roman"/>
                        </a:rPr>
                        <a:t>7.2</a:t>
                      </a:r>
                    </a:p>
                    <a:p>
                      <a:pPr algn="ctr">
                        <a:spcAft>
                          <a:spcPts val="0"/>
                        </a:spcAft>
                      </a:pPr>
                      <a:r>
                        <a:rPr lang="fr-FR" sz="1200" i="1" dirty="0" smtClean="0">
                          <a:effectLst/>
                          <a:latin typeface="Calibri"/>
                          <a:ea typeface="Times New Roman"/>
                        </a:rPr>
                        <a:t>1.8ms</a:t>
                      </a:r>
                      <a:endParaRPr lang="it-IT" sz="1200" i="1"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rowSpan="2">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57.6</a:t>
                      </a:r>
                    </a:p>
                    <a:p>
                      <a:pPr marL="0" algn="ctr" defTabSz="914400" rtl="0" eaLnBrk="1" latinLnBrk="0" hangingPunct="1">
                        <a:spcAft>
                          <a:spcPts val="0"/>
                        </a:spcAft>
                      </a:pPr>
                      <a:r>
                        <a:rPr lang="it-IT" sz="1200" i="1" kern="1200" dirty="0" smtClean="0">
                          <a:solidFill>
                            <a:schemeClr val="tx1"/>
                          </a:solidFill>
                          <a:effectLst/>
                          <a:latin typeface="Calibri"/>
                          <a:ea typeface="Times New Roman"/>
                          <a:cs typeface="+mn-cs"/>
                        </a:rPr>
                        <a:t>14.4ms</a:t>
                      </a:r>
                      <a:endParaRPr lang="it-IT" sz="1200" i="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solidFill>
                      <a:srgbClr val="C2FFAF"/>
                    </a:solidFill>
                  </a:tcPr>
                </a:tc>
                <a:tc rowSpan="2">
                  <a:txBody>
                    <a:bodyPr/>
                    <a:lstStyle/>
                    <a:p>
                      <a:pPr marL="31115" algn="ctr">
                        <a:spcAft>
                          <a:spcPts val="0"/>
                        </a:spcAft>
                      </a:pPr>
                      <a:r>
                        <a:rPr lang="it-IT" sz="1200" dirty="0" smtClean="0">
                          <a:effectLst/>
                          <a:latin typeface="Calibri"/>
                          <a:ea typeface="Times New Roman"/>
                        </a:rPr>
                        <a:t>-</a:t>
                      </a:r>
                      <a:endParaRPr lang="it-IT" sz="1200" dirty="0">
                        <a:effectLst/>
                        <a:latin typeface="Times New Roman"/>
                        <a:ea typeface="Times New Roman"/>
                      </a:endParaRPr>
                    </a:p>
                  </a:txBody>
                  <a:tcPr marL="31254" marR="3125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r>
              <a:tr h="194410">
                <a:tc vMerge="1">
                  <a:txBody>
                    <a:bodyPr/>
                    <a:lstStyle/>
                    <a:p>
                      <a:endParaRPr lang="it-IT"/>
                    </a:p>
                  </a:txBody>
                  <a:tcPr/>
                </a:tc>
                <a:tc>
                  <a:txBody>
                    <a:bodyPr/>
                    <a:lstStyle/>
                    <a:p>
                      <a:pPr algn="ctr">
                        <a:spcAft>
                          <a:spcPts val="0"/>
                        </a:spcAft>
                      </a:pPr>
                      <a:r>
                        <a:rPr lang="de-DE" sz="1200">
                          <a:effectLst/>
                          <a:latin typeface="Calibri"/>
                          <a:ea typeface="Times New Roman"/>
                        </a:rPr>
                        <a:t>Desktop/NIM</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spcAft>
                          <a:spcPts val="0"/>
                        </a:spcAft>
                      </a:pPr>
                      <a:r>
                        <a:rPr lang="de-DE" sz="1200" dirty="0">
                          <a:effectLst/>
                          <a:latin typeface="Calibri"/>
                          <a:ea typeface="Times New Roman"/>
                        </a:rPr>
                        <a:t>1</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94410">
                <a:tc rowSpan="2">
                  <a:txBody>
                    <a:bodyPr/>
                    <a:lstStyle/>
                    <a:p>
                      <a:pPr algn="ctr">
                        <a:spcAft>
                          <a:spcPts val="0"/>
                        </a:spcAft>
                      </a:pPr>
                      <a:r>
                        <a:rPr lang="it-IT" sz="1200" b="1" dirty="0">
                          <a:effectLst/>
                          <a:latin typeface="Calibri"/>
                          <a:ea typeface="Times New Roman"/>
                        </a:rPr>
                        <a:t>x740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spcAft>
                          <a:spcPts val="0"/>
                        </a:spcAft>
                      </a:pPr>
                      <a:r>
                        <a:rPr lang="it-IT" sz="1200">
                          <a:effectLst/>
                          <a:latin typeface="Calibri"/>
                          <a:ea typeface="Times New Roman"/>
                        </a:rPr>
                        <a:t>VME</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spcAft>
                          <a:spcPts val="0"/>
                        </a:spcAft>
                      </a:pPr>
                      <a:r>
                        <a:rPr lang="it-IT" sz="1200">
                          <a:effectLst/>
                          <a:latin typeface="Calibri"/>
                          <a:ea typeface="Times New Roman"/>
                        </a:rPr>
                        <a:t>64</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2">
                  <a:txBody>
                    <a:bodyPr/>
                    <a:lstStyle/>
                    <a:p>
                      <a:pPr algn="ctr">
                        <a:spcAft>
                          <a:spcPts val="0"/>
                        </a:spcAft>
                      </a:pPr>
                      <a:r>
                        <a:rPr lang="it-IT" sz="1200" dirty="0" smtClean="0">
                          <a:effectLst/>
                          <a:latin typeface="Calibri"/>
                          <a:ea typeface="Times New Roman"/>
                        </a:rPr>
                        <a:t>62.5</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2">
                  <a:txBody>
                    <a:bodyPr/>
                    <a:lstStyle/>
                    <a:p>
                      <a:pPr algn="ctr">
                        <a:spcAft>
                          <a:spcPts val="0"/>
                        </a:spcAft>
                      </a:pPr>
                      <a:r>
                        <a:rPr lang="it-IT" sz="1200">
                          <a:effectLst/>
                          <a:latin typeface="Calibri"/>
                          <a:ea typeface="Times New Roman"/>
                        </a:rPr>
                        <a:t>12</a:t>
                      </a:r>
                      <a:endParaRPr lang="it-IT" sz="120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2">
                  <a:txBody>
                    <a:bodyPr/>
                    <a:lstStyle/>
                    <a:p>
                      <a:pPr algn="ctr">
                        <a:spcAft>
                          <a:spcPts val="0"/>
                        </a:spcAft>
                      </a:pPr>
                      <a:r>
                        <a:rPr lang="it-IT" sz="1200" dirty="0" smtClean="0">
                          <a:effectLst/>
                          <a:latin typeface="Calibri"/>
                          <a:ea typeface="Times New Roman"/>
                        </a:rPr>
                        <a:t>2 - 10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2">
                  <a:txBody>
                    <a:bodyPr/>
                    <a:lstStyle/>
                    <a:p>
                      <a:pPr marL="9525" algn="ctr">
                        <a:spcAft>
                          <a:spcPts val="0"/>
                        </a:spcAft>
                      </a:pPr>
                      <a:r>
                        <a:rPr lang="it-IT" sz="1200" dirty="0">
                          <a:effectLst/>
                          <a:latin typeface="Calibri"/>
                          <a:ea typeface="Times New Roman"/>
                        </a:rPr>
                        <a:t>30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2">
                  <a:txBody>
                    <a:bodyPr/>
                    <a:lstStyle/>
                    <a:p>
                      <a:pPr algn="ctr">
                        <a:spcAft>
                          <a:spcPts val="0"/>
                        </a:spcAft>
                      </a:pPr>
                      <a:r>
                        <a:rPr lang="fr-FR" sz="1200" dirty="0" smtClean="0">
                          <a:effectLst/>
                          <a:latin typeface="Calibri"/>
                          <a:ea typeface="Times New Roman"/>
                        </a:rPr>
                        <a:t>0.19</a:t>
                      </a:r>
                    </a:p>
                    <a:p>
                      <a:pPr algn="ctr">
                        <a:spcAft>
                          <a:spcPts val="0"/>
                        </a:spcAft>
                      </a:pPr>
                      <a:r>
                        <a:rPr lang="fr-FR" sz="1200" i="1" dirty="0" smtClean="0">
                          <a:effectLst/>
                          <a:latin typeface="Calibri"/>
                          <a:ea typeface="Times New Roman"/>
                        </a:rPr>
                        <a:t>3ms</a:t>
                      </a:r>
                      <a:endParaRPr lang="it-IT" sz="1200" i="1"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2">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1.5</a:t>
                      </a:r>
                    </a:p>
                    <a:p>
                      <a:pPr marL="0" algn="ctr" defTabSz="914400" rtl="0" eaLnBrk="1" latinLnBrk="0" hangingPunct="1">
                        <a:spcAft>
                          <a:spcPts val="0"/>
                        </a:spcAft>
                      </a:pPr>
                      <a:r>
                        <a:rPr lang="it-IT" sz="1200" i="1" kern="1200" dirty="0" smtClean="0">
                          <a:solidFill>
                            <a:schemeClr val="tx1"/>
                          </a:solidFill>
                          <a:effectLst/>
                          <a:latin typeface="Calibri"/>
                          <a:ea typeface="Times New Roman"/>
                          <a:cs typeface="+mn-cs"/>
                        </a:rPr>
                        <a:t>24ms</a:t>
                      </a:r>
                      <a:endParaRPr lang="it-IT" sz="1200" i="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solidFill>
                      <a:schemeClr val="accent1">
                        <a:lumMod val="90000"/>
                      </a:schemeClr>
                    </a:solidFill>
                  </a:tcPr>
                </a:tc>
                <a:tc rowSpan="2">
                  <a:txBody>
                    <a:bodyPr/>
                    <a:lstStyle/>
                    <a:p>
                      <a:pPr marL="31115" algn="ctr">
                        <a:spcAft>
                          <a:spcPts val="0"/>
                        </a:spcAft>
                      </a:pPr>
                      <a:r>
                        <a:rPr lang="it-IT" sz="1200" dirty="0" smtClean="0">
                          <a:effectLst/>
                          <a:latin typeface="Calibri"/>
                          <a:ea typeface="Times New Roman"/>
                        </a:rPr>
                        <a:t>-</a:t>
                      </a:r>
                      <a:endParaRPr lang="it-IT" sz="1200" dirty="0">
                        <a:effectLst/>
                        <a:latin typeface="Times New Roman"/>
                        <a:ea typeface="Times New Roman"/>
                      </a:endParaRPr>
                    </a:p>
                  </a:txBody>
                  <a:tcPr marL="31254" marR="31254"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r>
              <a:tr h="194410">
                <a:tc vMerge="1">
                  <a:txBody>
                    <a:bodyPr/>
                    <a:lstStyle/>
                    <a:p>
                      <a:endParaRPr lang="it-IT"/>
                    </a:p>
                  </a:txBody>
                  <a:tcPr/>
                </a:tc>
                <a:tc>
                  <a:txBody>
                    <a:bodyPr/>
                    <a:lstStyle/>
                    <a:p>
                      <a:pPr algn="ctr">
                        <a:spcAft>
                          <a:spcPts val="0"/>
                        </a:spcAft>
                      </a:pPr>
                      <a:r>
                        <a:rPr lang="de-DE" sz="1200" dirty="0">
                          <a:effectLst/>
                          <a:latin typeface="Calibri"/>
                          <a:ea typeface="Times New Roman"/>
                        </a:rPr>
                        <a:t>Desktop/NIM</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spcAft>
                          <a:spcPts val="0"/>
                        </a:spcAft>
                      </a:pPr>
                      <a:r>
                        <a:rPr lang="de-DE" sz="1200" dirty="0">
                          <a:effectLst/>
                          <a:latin typeface="Calibri"/>
                          <a:ea typeface="Times New Roman"/>
                        </a:rPr>
                        <a:t>32</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94410">
                <a:tc rowSpan="2">
                  <a:txBody>
                    <a:bodyPr/>
                    <a:lstStyle/>
                    <a:p>
                      <a:pPr algn="ctr">
                        <a:spcAft>
                          <a:spcPts val="0"/>
                        </a:spcAft>
                      </a:pPr>
                      <a:r>
                        <a:rPr lang="it-IT" sz="1200" b="1" dirty="0" smtClean="0">
                          <a:effectLst/>
                          <a:latin typeface="Calibri"/>
                          <a:ea typeface="Times New Roman"/>
                        </a:rPr>
                        <a:t>x742</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a:spcAft>
                          <a:spcPts val="0"/>
                        </a:spcAft>
                      </a:pPr>
                      <a:r>
                        <a:rPr lang="it-IT" sz="1200" dirty="0">
                          <a:effectLst/>
                          <a:latin typeface="Calibri"/>
                          <a:ea typeface="Times New Roman"/>
                        </a:rPr>
                        <a:t>VME</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a:spcAft>
                          <a:spcPts val="0"/>
                        </a:spcAft>
                      </a:pPr>
                      <a:r>
                        <a:rPr lang="it-IT" sz="1200" dirty="0">
                          <a:effectLst/>
                          <a:latin typeface="Calibri"/>
                          <a:ea typeface="Times New Roman"/>
                        </a:rPr>
                        <a:t>32+2</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rowSpan="2">
                  <a:txBody>
                    <a:bodyPr/>
                    <a:lstStyle/>
                    <a:p>
                      <a:pPr algn="ctr">
                        <a:spcAft>
                          <a:spcPts val="0"/>
                        </a:spcAft>
                      </a:pPr>
                      <a:r>
                        <a:rPr lang="it-IT" sz="1200" dirty="0">
                          <a:effectLst/>
                          <a:latin typeface="Calibri"/>
                          <a:ea typeface="Times New Roman"/>
                        </a:rPr>
                        <a:t>5000</a:t>
                      </a:r>
                      <a:r>
                        <a:rPr lang="it-IT" sz="1200" baseline="30000" dirty="0">
                          <a:effectLst/>
                          <a:latin typeface="Calibri"/>
                          <a:ea typeface="Times New Roman"/>
                        </a:rPr>
                        <a:t>(2)</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rowSpan="2">
                  <a:txBody>
                    <a:bodyPr/>
                    <a:lstStyle/>
                    <a:p>
                      <a:pPr algn="ctr">
                        <a:spcAft>
                          <a:spcPts val="0"/>
                        </a:spcAft>
                      </a:pPr>
                      <a:r>
                        <a:rPr lang="it-IT" sz="1200" dirty="0">
                          <a:effectLst/>
                          <a:latin typeface="Calibri"/>
                          <a:ea typeface="Times New Roman"/>
                        </a:rPr>
                        <a:t>12</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rowSpan="2">
                  <a:txBody>
                    <a:bodyPr/>
                    <a:lstStyle/>
                    <a:p>
                      <a:pPr algn="ctr">
                        <a:spcAft>
                          <a:spcPts val="0"/>
                        </a:spcAft>
                      </a:pPr>
                      <a:r>
                        <a:rPr lang="it-IT" sz="1200" dirty="0">
                          <a:effectLst/>
                          <a:latin typeface="Calibri"/>
                          <a:ea typeface="Times New Roman"/>
                        </a:rPr>
                        <a:t>1</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rowSpan="2">
                  <a:txBody>
                    <a:bodyPr/>
                    <a:lstStyle/>
                    <a:p>
                      <a:pPr marL="9525" algn="ctr">
                        <a:spcAft>
                          <a:spcPts val="0"/>
                        </a:spcAft>
                      </a:pPr>
                      <a:r>
                        <a:rPr lang="it-IT" sz="1200" dirty="0">
                          <a:effectLst/>
                          <a:latin typeface="Calibri"/>
                          <a:ea typeface="Times New Roman"/>
                        </a:rPr>
                        <a:t>600</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rowSpan="2" gridSpan="2">
                  <a:txBody>
                    <a:bodyPr/>
                    <a:lstStyle/>
                    <a:p>
                      <a:pPr algn="ctr">
                        <a:spcAft>
                          <a:spcPts val="0"/>
                        </a:spcAft>
                      </a:pPr>
                      <a:r>
                        <a:rPr lang="it-IT" sz="1200" dirty="0" smtClean="0">
                          <a:effectLst/>
                          <a:latin typeface="Calibri"/>
                          <a:ea typeface="Times New Roman"/>
                        </a:rPr>
                        <a:t>0.128</a:t>
                      </a:r>
                      <a:r>
                        <a:rPr lang="it-IT" sz="1200" baseline="30000" dirty="0" smtClean="0">
                          <a:effectLst/>
                          <a:latin typeface="Calibri"/>
                          <a:ea typeface="Times New Roman"/>
                        </a:rPr>
                        <a:t>(3)</a:t>
                      </a:r>
                    </a:p>
                    <a:p>
                      <a:pPr algn="ctr">
                        <a:spcAft>
                          <a:spcPts val="0"/>
                        </a:spcAft>
                      </a:pPr>
                      <a:r>
                        <a:rPr lang="it-IT" sz="1200" i="1" baseline="0" dirty="0" smtClean="0">
                          <a:effectLst/>
                          <a:latin typeface="Calibri"/>
                          <a:ea typeface="Times New Roman"/>
                        </a:rPr>
                        <a:t>200</a:t>
                      </a:r>
                      <a:r>
                        <a:rPr lang="fr-FR" sz="1200" i="1" dirty="0" smtClean="0">
                          <a:effectLst/>
                          <a:latin typeface="Calibri"/>
                          <a:ea typeface="Times New Roman"/>
                          <a:sym typeface="Symbol"/>
                        </a:rPr>
                        <a:t>ns</a:t>
                      </a:r>
                      <a:endParaRPr lang="it-IT" sz="1200" i="1" baseline="0" dirty="0" smtClean="0">
                        <a:effectLst/>
                        <a:latin typeface="Calibri"/>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rowSpan="2" hMerge="1">
                  <a:txBody>
                    <a:bodyPr/>
                    <a:lstStyle/>
                    <a:p>
                      <a:endParaRPr lang="it-IT"/>
                    </a:p>
                  </a:txBody>
                  <a:tcPr/>
                </a:tc>
                <a:tc rowSpan="2">
                  <a:txBody>
                    <a:bodyPr/>
                    <a:lstStyle/>
                    <a:p>
                      <a:pPr marL="31115" algn="ctr">
                        <a:spcAft>
                          <a:spcPts val="0"/>
                        </a:spcAft>
                      </a:pPr>
                      <a:r>
                        <a:rPr lang="it-IT" sz="1200" dirty="0" smtClean="0">
                          <a:effectLst/>
                          <a:latin typeface="Calibri"/>
                          <a:ea typeface="Times New Roman"/>
                        </a:rPr>
                        <a:t>-</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r>
              <a:tr h="194410">
                <a:tc vMerge="1">
                  <a:txBody>
                    <a:bodyPr/>
                    <a:lstStyle/>
                    <a:p>
                      <a:endParaRPr lang="it-IT"/>
                    </a:p>
                  </a:txBody>
                  <a:tcPr/>
                </a:tc>
                <a:tc>
                  <a:txBody>
                    <a:bodyPr/>
                    <a:lstStyle/>
                    <a:p>
                      <a:pPr algn="ctr">
                        <a:spcAft>
                          <a:spcPts val="0"/>
                        </a:spcAft>
                      </a:pPr>
                      <a:r>
                        <a:rPr lang="de-DE" sz="1200" dirty="0">
                          <a:effectLst/>
                          <a:latin typeface="Calibri"/>
                          <a:ea typeface="Times New Roman"/>
                        </a:rPr>
                        <a:t>Desktop/NIM</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algn="ctr">
                        <a:spcAft>
                          <a:spcPts val="0"/>
                        </a:spcAft>
                      </a:pPr>
                      <a:r>
                        <a:rPr lang="de-DE" sz="1200" dirty="0">
                          <a:effectLst/>
                          <a:latin typeface="Calibri"/>
                          <a:ea typeface="Times New Roman"/>
                        </a:rPr>
                        <a:t>16+1</a:t>
                      </a: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gridSpan="2" vMerge="1">
                  <a:txBody>
                    <a:bodyPr/>
                    <a:lstStyle/>
                    <a:p>
                      <a:endParaRPr lang="it-IT"/>
                    </a:p>
                  </a:txBody>
                  <a:tcPr/>
                </a:tc>
                <a:tc hMerge="1" vMerge="1">
                  <a:txBody>
                    <a:bodyPr/>
                    <a:lstStyle/>
                    <a:p>
                      <a:endParaRPr lang="it-IT"/>
                    </a:p>
                  </a:txBody>
                  <a:tcPr/>
                </a:tc>
                <a:tc vMerge="1">
                  <a:txBody>
                    <a:bodyPr/>
                    <a:lstStyle/>
                    <a:p>
                      <a:endParaRPr lang="it-IT"/>
                    </a:p>
                  </a:txBody>
                  <a:tcPr/>
                </a:tc>
              </a:tr>
              <a:tr h="194410">
                <a:tc rowSpan="2">
                  <a:txBody>
                    <a:bodyPr/>
                    <a:lstStyle/>
                    <a:p>
                      <a:pPr marL="0" algn="ctr" defTabSz="914400" rtl="0" eaLnBrk="1" latinLnBrk="0" hangingPunct="1">
                        <a:spcAft>
                          <a:spcPts val="0"/>
                        </a:spcAft>
                      </a:pPr>
                      <a:r>
                        <a:rPr lang="it-IT" sz="1200" b="1" kern="1200" dirty="0" smtClean="0">
                          <a:solidFill>
                            <a:schemeClr val="tx1"/>
                          </a:solidFill>
                          <a:effectLst/>
                          <a:latin typeface="Calibri"/>
                          <a:ea typeface="Times New Roman"/>
                          <a:cs typeface="+mn-cs"/>
                        </a:rPr>
                        <a:t>x743</a:t>
                      </a:r>
                      <a:endParaRPr lang="it-IT" sz="1200" b="1"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VME</a:t>
                      </a:r>
                      <a:endParaRPr lang="it-IT" sz="120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16</a:t>
                      </a:r>
                      <a:endParaRPr lang="it-IT" sz="120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3200</a:t>
                      </a:r>
                      <a:r>
                        <a:rPr lang="it-IT" sz="1200" baseline="30000" dirty="0" smtClean="0">
                          <a:effectLst/>
                          <a:latin typeface="Calibri"/>
                          <a:ea typeface="Times New Roman"/>
                        </a:rPr>
                        <a:t>(2)</a:t>
                      </a:r>
                      <a:endParaRPr lang="it-IT" sz="120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12</a:t>
                      </a:r>
                      <a:endParaRPr lang="it-IT" sz="120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2.5</a:t>
                      </a:r>
                      <a:endParaRPr lang="it-IT" sz="120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500</a:t>
                      </a:r>
                      <a:endParaRPr lang="it-IT" sz="120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gridSpan="2">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0.003</a:t>
                      </a:r>
                      <a:r>
                        <a:rPr lang="it-IT" sz="1200" baseline="30000" dirty="0" smtClean="0">
                          <a:effectLst/>
                          <a:latin typeface="Calibri"/>
                          <a:ea typeface="Times New Roman"/>
                        </a:rPr>
                        <a:t>(7)</a:t>
                      </a:r>
                      <a:endParaRPr lang="it-IT" sz="1200" kern="1200" dirty="0" smtClean="0">
                        <a:solidFill>
                          <a:schemeClr val="tx1"/>
                        </a:solidFill>
                        <a:effectLst/>
                        <a:latin typeface="Calibri"/>
                        <a:ea typeface="Times New Roman"/>
                        <a:cs typeface="+mn-cs"/>
                      </a:endParaRPr>
                    </a:p>
                    <a:p>
                      <a:pPr marL="0" algn="ctr" defTabSz="914400" rtl="0" eaLnBrk="1" latinLnBrk="0" hangingPunct="1">
                        <a:spcAft>
                          <a:spcPts val="0"/>
                        </a:spcAft>
                      </a:pPr>
                      <a:r>
                        <a:rPr lang="it-IT" sz="1200" i="1" baseline="0" dirty="0" smtClean="0">
                          <a:effectLst/>
                          <a:latin typeface="Calibri"/>
                          <a:ea typeface="Times New Roman"/>
                        </a:rPr>
                        <a:t>640</a:t>
                      </a:r>
                      <a:r>
                        <a:rPr lang="fr-FR" sz="1200" i="1" dirty="0" smtClean="0">
                          <a:effectLst/>
                          <a:latin typeface="Calibri"/>
                          <a:ea typeface="Times New Roman"/>
                          <a:sym typeface="Symbol"/>
                        </a:rPr>
                        <a:t>ns</a:t>
                      </a:r>
                      <a:endParaRPr lang="it-IT" sz="120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hMerge="1">
                  <a:txBody>
                    <a:bodyPr/>
                    <a:lstStyle/>
                    <a:p>
                      <a:endParaRPr lang="it-IT"/>
                    </a:p>
                  </a:txBody>
                  <a:tcPr/>
                </a:tc>
                <a:tc rowSpan="2">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CM</a:t>
                      </a:r>
                      <a:endParaRPr lang="it-IT" sz="120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4410">
                <a:tc vMerge="1">
                  <a:txBody>
                    <a:bodyPr/>
                    <a:lstStyle/>
                    <a:p>
                      <a:pPr algn="ctr">
                        <a:spcAft>
                          <a:spcPts val="0"/>
                        </a:spcAft>
                      </a:pP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smtClean="0">
                          <a:effectLst/>
                          <a:latin typeface="Calibri"/>
                          <a:ea typeface="Times New Roman"/>
                        </a:rPr>
                        <a:t>Desktop/NIM</a:t>
                      </a:r>
                      <a:endParaRPr lang="it-IT" sz="1200" dirty="0" smtClean="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914400" rtl="0" eaLnBrk="1" latinLnBrk="0" hangingPunct="1">
                        <a:spcAft>
                          <a:spcPts val="0"/>
                        </a:spcAft>
                      </a:pPr>
                      <a:r>
                        <a:rPr lang="it-IT" sz="1200" kern="1200" dirty="0" smtClean="0">
                          <a:solidFill>
                            <a:schemeClr val="tx1"/>
                          </a:solidFill>
                          <a:effectLst/>
                          <a:latin typeface="Calibri"/>
                          <a:ea typeface="Times New Roman"/>
                          <a:cs typeface="+mn-cs"/>
                        </a:rPr>
                        <a:t>8</a:t>
                      </a:r>
                      <a:endParaRPr lang="it-IT" sz="1200" kern="1200" dirty="0">
                        <a:solidFill>
                          <a:schemeClr val="tx1"/>
                        </a:solidFill>
                        <a:effectLst/>
                        <a:latin typeface="Calibri"/>
                        <a:ea typeface="Times New Roman"/>
                        <a:cs typeface="+mn-cs"/>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pPr algn="ctr">
                        <a:spcAft>
                          <a:spcPts val="0"/>
                        </a:spcAft>
                      </a:pP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vMerge="1">
                  <a:txBody>
                    <a:bodyPr/>
                    <a:lstStyle/>
                    <a:p>
                      <a:pPr algn="ctr">
                        <a:spcAft>
                          <a:spcPts val="0"/>
                        </a:spcAft>
                      </a:pP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vMerge="1">
                  <a:txBody>
                    <a:bodyPr/>
                    <a:lstStyle/>
                    <a:p>
                      <a:pPr algn="ctr">
                        <a:spcAft>
                          <a:spcPts val="0"/>
                        </a:spcAft>
                      </a:pP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vMerge="1">
                  <a:txBody>
                    <a:bodyPr/>
                    <a:lstStyle/>
                    <a:p>
                      <a:pPr marL="9525" algn="ctr">
                        <a:spcAft>
                          <a:spcPts val="0"/>
                        </a:spcAft>
                      </a:pP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gridSpan="2" vMerge="1">
                  <a:txBody>
                    <a:bodyPr/>
                    <a:lstStyle/>
                    <a:p>
                      <a:pPr algn="ctr">
                        <a:spcAft>
                          <a:spcPts val="0"/>
                        </a:spcAft>
                      </a:pP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c hMerge="1" vMerge="1">
                  <a:txBody>
                    <a:bodyPr/>
                    <a:lstStyle/>
                    <a:p>
                      <a:endParaRPr lang="it-IT"/>
                    </a:p>
                  </a:txBody>
                  <a:tcPr/>
                </a:tc>
                <a:tc vMerge="1">
                  <a:txBody>
                    <a:bodyPr/>
                    <a:lstStyle/>
                    <a:p>
                      <a:pPr marL="31115" algn="ctr">
                        <a:spcAft>
                          <a:spcPts val="0"/>
                        </a:spcAft>
                      </a:pPr>
                      <a:endParaRPr lang="it-IT" sz="1200" dirty="0">
                        <a:effectLst/>
                        <a:latin typeface="Times New Roman"/>
                        <a:ea typeface="Times New Roman"/>
                      </a:endParaRPr>
                    </a:p>
                  </a:txBody>
                  <a:tcPr marL="31254" marR="312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00"/>
                    </a:solidFill>
                  </a:tcPr>
                </a:tc>
              </a:tr>
            </a:tbl>
          </a:graphicData>
        </a:graphic>
      </p:graphicFrame>
      <p:sp>
        <p:nvSpPr>
          <p:cNvPr id="5300" name="Rectangle 2"/>
          <p:cNvSpPr>
            <a:spLocks noChangeArrowheads="1"/>
          </p:cNvSpPr>
          <p:nvPr/>
        </p:nvSpPr>
        <p:spPr bwMode="auto">
          <a:xfrm>
            <a:off x="280988" y="5350887"/>
            <a:ext cx="8739187" cy="116955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00000"/>
              </a:lnSpc>
              <a:spcBef>
                <a:spcPct val="0"/>
              </a:spcBef>
            </a:pPr>
            <a:r>
              <a:rPr lang="en-US" sz="1000" dirty="0">
                <a:latin typeface="Calibri" pitchFamily="34" charset="0"/>
                <a:cs typeface="Times New Roman" pitchFamily="18" charset="0"/>
              </a:rPr>
              <a:t>(1) The </a:t>
            </a:r>
            <a:r>
              <a:rPr lang="en-US" sz="1000" i="1" dirty="0">
                <a:latin typeface="Calibri" pitchFamily="34" charset="0"/>
                <a:cs typeface="Times New Roman" pitchFamily="18" charset="0"/>
              </a:rPr>
              <a:t>x</a:t>
            </a:r>
            <a:r>
              <a:rPr lang="en-US" sz="1000" dirty="0">
                <a:latin typeface="Calibri" pitchFamily="34" charset="0"/>
                <a:cs typeface="Times New Roman" pitchFamily="18" charset="0"/>
              </a:rPr>
              <a:t> in the model name is </a:t>
            </a:r>
            <a:r>
              <a:rPr lang="en-US" sz="1000" b="1" i="1" dirty="0">
                <a:latin typeface="Calibri" pitchFamily="34" charset="0"/>
                <a:cs typeface="Times New Roman" pitchFamily="18" charset="0"/>
              </a:rPr>
              <a:t>V1</a:t>
            </a:r>
            <a:r>
              <a:rPr lang="en-US" sz="1000" i="1" dirty="0">
                <a:latin typeface="Calibri" pitchFamily="34" charset="0"/>
                <a:cs typeface="Times New Roman" pitchFamily="18" charset="0"/>
              </a:rPr>
              <a:t> </a:t>
            </a:r>
            <a:r>
              <a:rPr lang="en-US" sz="1000" dirty="0">
                <a:latin typeface="Calibri" pitchFamily="34" charset="0"/>
                <a:cs typeface="Times New Roman" pitchFamily="18" charset="0"/>
              </a:rPr>
              <a:t>for VME, </a:t>
            </a:r>
            <a:r>
              <a:rPr lang="en-US" sz="1000" b="1" i="1" dirty="0">
                <a:latin typeface="Calibri" pitchFamily="34" charset="0"/>
                <a:cs typeface="Times New Roman" pitchFamily="18" charset="0"/>
              </a:rPr>
              <a:t>VX1 </a:t>
            </a:r>
            <a:r>
              <a:rPr lang="en-US" sz="1000" dirty="0">
                <a:latin typeface="Calibri" pitchFamily="34" charset="0"/>
                <a:cs typeface="Times New Roman" pitchFamily="18" charset="0"/>
              </a:rPr>
              <a:t>for VME64X, </a:t>
            </a:r>
            <a:r>
              <a:rPr lang="en-US" sz="1000" b="1" i="1" dirty="0">
                <a:latin typeface="Calibri" pitchFamily="34" charset="0"/>
                <a:cs typeface="Times New Roman" pitchFamily="18" charset="0"/>
              </a:rPr>
              <a:t>DT5</a:t>
            </a:r>
            <a:r>
              <a:rPr lang="en-US" sz="1000" dirty="0">
                <a:latin typeface="Calibri" pitchFamily="34" charset="0"/>
                <a:cs typeface="Times New Roman" pitchFamily="18" charset="0"/>
              </a:rPr>
              <a:t> for Desktop and </a:t>
            </a:r>
            <a:r>
              <a:rPr lang="en-US" sz="1000" b="1" i="1" dirty="0">
                <a:latin typeface="Calibri" pitchFamily="34" charset="0"/>
                <a:cs typeface="Times New Roman" pitchFamily="18" charset="0"/>
              </a:rPr>
              <a:t>N6</a:t>
            </a:r>
            <a:r>
              <a:rPr lang="en-US" sz="1000" b="1" dirty="0">
                <a:latin typeface="Calibri" pitchFamily="34" charset="0"/>
                <a:cs typeface="Times New Roman" pitchFamily="18" charset="0"/>
              </a:rPr>
              <a:t> </a:t>
            </a:r>
            <a:r>
              <a:rPr lang="en-US" sz="1000" dirty="0">
                <a:latin typeface="Calibri" pitchFamily="34" charset="0"/>
                <a:cs typeface="Times New Roman" pitchFamily="18" charset="0"/>
              </a:rPr>
              <a:t>for NIM</a:t>
            </a:r>
            <a:endParaRPr lang="it-IT" sz="1100" dirty="0"/>
          </a:p>
          <a:p>
            <a:pPr eaLnBrk="0" hangingPunct="0">
              <a:lnSpc>
                <a:spcPct val="100000"/>
              </a:lnSpc>
              <a:spcBef>
                <a:spcPct val="0"/>
              </a:spcBef>
            </a:pPr>
            <a:r>
              <a:rPr lang="en-US" sz="1000" dirty="0">
                <a:latin typeface="Calibri" pitchFamily="34" charset="0"/>
                <a:cs typeface="Times New Roman" pitchFamily="18" charset="0"/>
              </a:rPr>
              <a:t>(2) Sampling frequency of the analog memory (switched capacitor array); A/D conversion takes place at lower speed (dead-time)</a:t>
            </a:r>
            <a:endParaRPr lang="it-IT" sz="1100" dirty="0"/>
          </a:p>
          <a:p>
            <a:pPr eaLnBrk="0" hangingPunct="0">
              <a:lnSpc>
                <a:spcPct val="100000"/>
              </a:lnSpc>
              <a:spcBef>
                <a:spcPct val="0"/>
              </a:spcBef>
            </a:pPr>
            <a:r>
              <a:rPr lang="en-US" sz="1000" dirty="0">
                <a:latin typeface="Calibri" pitchFamily="34" charset="0"/>
                <a:cs typeface="Times New Roman" pitchFamily="18" charset="0"/>
              </a:rPr>
              <a:t>(3) The memory size for the x742 is 128 events of 1024 samples each. Record length can be 200 ns, 500 ns or 1 </a:t>
            </a:r>
            <a:r>
              <a:rPr lang="en-US" sz="1000" dirty="0">
                <a:latin typeface="Calibri" pitchFamily="34" charset="0"/>
                <a:cs typeface="Times New Roman" pitchFamily="18" charset="0"/>
                <a:sym typeface="Symbol" pitchFamily="18" charset="2"/>
              </a:rPr>
              <a:t></a:t>
            </a:r>
            <a:r>
              <a:rPr lang="en-US" sz="1000" dirty="0">
                <a:latin typeface="Calibri" pitchFamily="34" charset="0"/>
                <a:cs typeface="Times New Roman" pitchFamily="18" charset="0"/>
              </a:rPr>
              <a:t>s depending on the sampling frequency</a:t>
            </a:r>
            <a:endParaRPr lang="it-IT" sz="1100" dirty="0"/>
          </a:p>
          <a:p>
            <a:pPr eaLnBrk="0" hangingPunct="0">
              <a:lnSpc>
                <a:spcPct val="100000"/>
              </a:lnSpc>
              <a:spcBef>
                <a:spcPct val="0"/>
              </a:spcBef>
            </a:pPr>
            <a:r>
              <a:rPr lang="en-US" sz="1000" dirty="0">
                <a:latin typeface="Calibri" pitchFamily="34" charset="0"/>
                <a:cs typeface="Times New Roman" pitchFamily="18" charset="0"/>
              </a:rPr>
              <a:t>(4) DPP-PHA: Pulse Height analysis (Trapezoidal Filters), DPP-CI and CM: Charge Integration (digital QDC); DPP-PSD: n/</a:t>
            </a:r>
            <a:r>
              <a:rPr lang="el-GR" sz="1000" dirty="0">
                <a:latin typeface="Calibri" pitchFamily="34" charset="0"/>
                <a:cs typeface="Times New Roman" pitchFamily="18" charset="0"/>
              </a:rPr>
              <a:t>γ</a:t>
            </a:r>
            <a:r>
              <a:rPr lang="en-US" sz="1000" dirty="0">
                <a:latin typeface="Calibri" pitchFamily="34" charset="0"/>
                <a:cs typeface="Times New Roman" pitchFamily="18" charset="0"/>
              </a:rPr>
              <a:t> Discrimination (double gate charge)</a:t>
            </a:r>
          </a:p>
          <a:p>
            <a:pPr eaLnBrk="0" hangingPunct="0">
              <a:lnSpc>
                <a:spcPct val="100000"/>
              </a:lnSpc>
              <a:spcBef>
                <a:spcPct val="0"/>
              </a:spcBef>
            </a:pPr>
            <a:r>
              <a:rPr lang="en-US" sz="1000" dirty="0">
                <a:latin typeface="Calibri" pitchFamily="34" charset="0"/>
                <a:cs typeface="Times New Roman" pitchFamily="18" charset="0"/>
              </a:rPr>
              <a:t>(5) Input dynamic range with 2 options software selectable</a:t>
            </a:r>
          </a:p>
          <a:p>
            <a:pPr eaLnBrk="0" hangingPunct="0">
              <a:lnSpc>
                <a:spcPct val="100000"/>
              </a:lnSpc>
              <a:spcBef>
                <a:spcPct val="0"/>
              </a:spcBef>
            </a:pPr>
            <a:r>
              <a:rPr lang="en-US" sz="1000" dirty="0">
                <a:latin typeface="Calibri" pitchFamily="34" charset="0"/>
                <a:cs typeface="Times New Roman" pitchFamily="18" charset="0"/>
              </a:rPr>
              <a:t>(6) PSD available from Q4-2013, PHA available from </a:t>
            </a:r>
            <a:r>
              <a:rPr lang="en-US" sz="1000" dirty="0" smtClean="0">
                <a:latin typeface="Calibri" pitchFamily="34" charset="0"/>
                <a:cs typeface="Times New Roman" pitchFamily="18" charset="0"/>
              </a:rPr>
              <a:t>Q4-2014</a:t>
            </a:r>
            <a:endParaRPr lang="en-US" sz="1000" dirty="0">
              <a:latin typeface="Calibri" pitchFamily="34" charset="0"/>
              <a:cs typeface="Times New Roman" pitchFamily="18" charset="0"/>
            </a:endParaRPr>
          </a:p>
          <a:p>
            <a:pPr eaLnBrk="0" hangingPunct="0">
              <a:lnSpc>
                <a:spcPct val="100000"/>
              </a:lnSpc>
              <a:spcBef>
                <a:spcPct val="0"/>
              </a:spcBef>
            </a:pPr>
            <a:r>
              <a:rPr lang="en-US" sz="1000" dirty="0">
                <a:latin typeface="Calibri" pitchFamily="34" charset="0"/>
                <a:cs typeface="Times New Roman" pitchFamily="18" charset="0"/>
              </a:rPr>
              <a:t>(7) The memory size for the x743 is 3 events of 1024 samples each</a:t>
            </a:r>
            <a:endParaRPr lang="it-IT" sz="1100" dirty="0"/>
          </a:p>
        </p:txBody>
      </p:sp>
    </p:spTree>
  </p:cSld>
  <p:clrMapOvr>
    <a:masterClrMapping/>
  </p:clrMapOvr>
  <p:transition>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64515" name="Rectangle 24"/>
          <p:cNvSpPr>
            <a:spLocks noGrp="1" noChangeArrowheads="1"/>
          </p:cNvSpPr>
          <p:nvPr>
            <p:ph type="title" idx="4294967295"/>
          </p:nvPr>
        </p:nvSpPr>
        <p:spPr bwMode="auto">
          <a:xfrm>
            <a:off x="2057400" y="0"/>
            <a:ext cx="7086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ym typeface="Symbol" pitchFamily="18" charset="2"/>
              </a:rPr>
              <a:t></a:t>
            </a:r>
            <a:r>
              <a:rPr lang="en-US" smtClean="0"/>
              <a:t>-n Discrimination: test results (I)</a:t>
            </a:r>
            <a:endParaRPr lang="en-US" sz="2400" smtClean="0"/>
          </a:p>
        </p:txBody>
      </p:sp>
      <p:sp>
        <p:nvSpPr>
          <p:cNvPr id="64516" name="Rectangle 10"/>
          <p:cNvSpPr>
            <a:spLocks noChangeArrowheads="1"/>
          </p:cNvSpPr>
          <p:nvPr/>
        </p:nvSpPr>
        <p:spPr bwMode="auto">
          <a:xfrm>
            <a:off x="3086100" y="2314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64517" name="Picture 9" descr="IMG_18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9075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11"/>
          <p:cNvSpPr txBox="1">
            <a:spLocks noChangeArrowheads="1"/>
          </p:cNvSpPr>
          <p:nvPr/>
        </p:nvSpPr>
        <p:spPr bwMode="auto">
          <a:xfrm>
            <a:off x="228600" y="687388"/>
            <a:ext cx="3048000" cy="92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spcBef>
                <a:spcPct val="50000"/>
              </a:spcBef>
            </a:pPr>
            <a:r>
              <a:rPr lang="it-IT" dirty="0"/>
              <a:t>Detector: BC501A 5x2 </a:t>
            </a:r>
            <a:r>
              <a:rPr lang="it-IT" dirty="0" err="1"/>
              <a:t>inches</a:t>
            </a:r>
            <a:r>
              <a:rPr lang="it-IT" dirty="0"/>
              <a:t>, </a:t>
            </a:r>
          </a:p>
          <a:p>
            <a:pPr eaLnBrk="1" hangingPunct="1">
              <a:spcBef>
                <a:spcPct val="50000"/>
              </a:spcBef>
            </a:pPr>
            <a:r>
              <a:rPr lang="it-IT" dirty="0"/>
              <a:t>PMT: Hamamatsu </a:t>
            </a:r>
            <a:r>
              <a:rPr lang="it-IT" dirty="0" smtClean="0"/>
              <a:t>R1250</a:t>
            </a:r>
          </a:p>
          <a:p>
            <a:pPr eaLnBrk="1" hangingPunct="1">
              <a:spcBef>
                <a:spcPct val="50000"/>
              </a:spcBef>
            </a:pPr>
            <a:r>
              <a:rPr lang="it-IT" dirty="0" smtClean="0"/>
              <a:t>Board: DT5270 with DPP-PSD</a:t>
            </a:r>
            <a:endParaRPr lang="it-IT" dirty="0"/>
          </a:p>
        </p:txBody>
      </p:sp>
      <p:sp>
        <p:nvSpPr>
          <p:cNvPr id="64519" name="Rectangle 13"/>
          <p:cNvSpPr>
            <a:spLocks noChangeArrowheads="1"/>
          </p:cNvSpPr>
          <p:nvPr/>
        </p:nvSpPr>
        <p:spPr bwMode="auto">
          <a:xfrm>
            <a:off x="1595438" y="176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64520" name="Picture 12" descr="Waveform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5588" y="1616872"/>
            <a:ext cx="5953125" cy="437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65539" name="Rectangle 24"/>
          <p:cNvSpPr>
            <a:spLocks noGrp="1" noChangeArrowheads="1"/>
          </p:cNvSpPr>
          <p:nvPr>
            <p:ph type="title" idx="4294967295"/>
          </p:nvPr>
        </p:nvSpPr>
        <p:spPr bwMode="auto">
          <a:xfrm>
            <a:off x="1727200" y="0"/>
            <a:ext cx="7416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ym typeface="Symbol" pitchFamily="18" charset="2"/>
              </a:rPr>
              <a:t></a:t>
            </a:r>
            <a:r>
              <a:rPr lang="en-US" smtClean="0"/>
              <a:t>-n Discrimination: test results (II)</a:t>
            </a:r>
          </a:p>
        </p:txBody>
      </p:sp>
      <p:sp>
        <p:nvSpPr>
          <p:cNvPr id="65540" name="Rectangle 1031"/>
          <p:cNvSpPr>
            <a:spLocks noChangeArrowheads="1"/>
          </p:cNvSpPr>
          <p:nvPr/>
        </p:nvSpPr>
        <p:spPr bwMode="auto">
          <a:xfrm>
            <a:off x="1595438" y="176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65541" name="Picture 1030" descr="Run31_2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83677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1033"/>
          <p:cNvSpPr>
            <a:spLocks noChangeArrowheads="1"/>
          </p:cNvSpPr>
          <p:nvPr/>
        </p:nvSpPr>
        <p:spPr bwMode="auto">
          <a:xfrm>
            <a:off x="3090863"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ransition>
    <p:spli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66563" name="Rectangle 24"/>
          <p:cNvSpPr>
            <a:spLocks noGrp="1" noChangeArrowheads="1"/>
          </p:cNvSpPr>
          <p:nvPr>
            <p:ph type="title" idx="4294967295"/>
          </p:nvPr>
        </p:nvSpPr>
        <p:spPr bwMode="auto">
          <a:xfrm>
            <a:off x="1727200" y="0"/>
            <a:ext cx="7416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sym typeface="Symbol" pitchFamily="18" charset="2"/>
              </a:rPr>
              <a:t></a:t>
            </a:r>
            <a:r>
              <a:rPr lang="en-US" smtClean="0"/>
              <a:t>-n Discrimination: test results (III)</a:t>
            </a:r>
          </a:p>
        </p:txBody>
      </p:sp>
      <p:sp>
        <p:nvSpPr>
          <p:cNvPr id="66564" name="Rectangle 1028"/>
          <p:cNvSpPr>
            <a:spLocks noChangeArrowheads="1"/>
          </p:cNvSpPr>
          <p:nvPr/>
        </p:nvSpPr>
        <p:spPr bwMode="auto">
          <a:xfrm>
            <a:off x="1595438" y="176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66565" name="Rectangle 1030"/>
          <p:cNvSpPr>
            <a:spLocks noChangeArrowheads="1"/>
          </p:cNvSpPr>
          <p:nvPr/>
        </p:nvSpPr>
        <p:spPr bwMode="auto">
          <a:xfrm>
            <a:off x="3090863"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66566" name="Rectangle 1032"/>
          <p:cNvSpPr>
            <a:spLocks noChangeArrowheads="1"/>
          </p:cNvSpPr>
          <p:nvPr/>
        </p:nvSpPr>
        <p:spPr bwMode="auto">
          <a:xfrm>
            <a:off x="3090863"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66567" name="Picture 1031" descr="Run30_2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639763"/>
            <a:ext cx="35337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Rectangle 1034"/>
          <p:cNvSpPr>
            <a:spLocks noChangeArrowheads="1"/>
          </p:cNvSpPr>
          <p:nvPr/>
        </p:nvSpPr>
        <p:spPr bwMode="auto">
          <a:xfrm>
            <a:off x="3090863"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66569" name="Picture 1033" descr="Run30_1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25" y="639763"/>
            <a:ext cx="35337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0" name="Rectangle 1036"/>
          <p:cNvSpPr>
            <a:spLocks noChangeArrowheads="1"/>
          </p:cNvSpPr>
          <p:nvPr/>
        </p:nvSpPr>
        <p:spPr bwMode="auto">
          <a:xfrm>
            <a:off x="3090863"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66571" name="Picture 1035" descr="Run30_1_2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25" y="2600325"/>
            <a:ext cx="35337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Rectangle 1038"/>
          <p:cNvSpPr>
            <a:spLocks noChangeArrowheads="1"/>
          </p:cNvSpPr>
          <p:nvPr/>
        </p:nvSpPr>
        <p:spPr bwMode="auto">
          <a:xfrm>
            <a:off x="3090863"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66573" name="Picture 1037" descr="Run30_1_4c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625" y="2603500"/>
            <a:ext cx="35337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4" name="Rectangle 1040"/>
          <p:cNvSpPr>
            <a:spLocks noChangeArrowheads="1"/>
          </p:cNvSpPr>
          <p:nvPr/>
        </p:nvSpPr>
        <p:spPr bwMode="auto">
          <a:xfrm>
            <a:off x="3081338"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66575" name="Picture 1039" descr="Run30_1_8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825" y="4616450"/>
            <a:ext cx="35337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6" name="Rectangle 1042"/>
          <p:cNvSpPr>
            <a:spLocks noChangeArrowheads="1"/>
          </p:cNvSpPr>
          <p:nvPr/>
        </p:nvSpPr>
        <p:spPr bwMode="auto">
          <a:xfrm>
            <a:off x="3090863" y="2600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66578" name="Rectangle 1044"/>
          <p:cNvSpPr>
            <a:spLocks noChangeArrowheads="1"/>
          </p:cNvSpPr>
          <p:nvPr/>
        </p:nvSpPr>
        <p:spPr bwMode="auto">
          <a:xfrm>
            <a:off x="3690938"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921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5473" y="4875524"/>
            <a:ext cx="3204078" cy="74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pli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67587" name="Rectangle 24"/>
          <p:cNvSpPr>
            <a:spLocks noGrp="1" noChangeArrowheads="1"/>
          </p:cNvSpPr>
          <p:nvPr>
            <p:ph type="title" idx="4294967295"/>
          </p:nvPr>
        </p:nvSpPr>
        <p:spPr bwMode="auto">
          <a:xfrm>
            <a:off x="1765300" y="0"/>
            <a:ext cx="73787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ym typeface="Symbol" pitchFamily="18" charset="2"/>
              </a:rPr>
              <a:t></a:t>
            </a:r>
            <a:r>
              <a:rPr lang="en-US" dirty="0" smtClean="0"/>
              <a:t>-n Discrimination: Comparing boards</a:t>
            </a:r>
            <a:endParaRPr lang="en-US" sz="2400" dirty="0" smtClean="0"/>
          </a:p>
        </p:txBody>
      </p:sp>
      <p:sp>
        <p:nvSpPr>
          <p:cNvPr id="67588" name="Rectangle 2055"/>
          <p:cNvSpPr>
            <a:spLocks noChangeArrowheads="1"/>
          </p:cNvSpPr>
          <p:nvPr/>
        </p:nvSpPr>
        <p:spPr bwMode="auto">
          <a:xfrm>
            <a:off x="1595438" y="176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67589" name="Rectangle 2057"/>
          <p:cNvSpPr>
            <a:spLocks noChangeArrowheads="1"/>
          </p:cNvSpPr>
          <p:nvPr/>
        </p:nvSpPr>
        <p:spPr bwMode="auto">
          <a:xfrm>
            <a:off x="1595438" y="176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67590" name="Rectangle 2061"/>
          <p:cNvSpPr>
            <a:spLocks noChangeArrowheads="1"/>
          </p:cNvSpPr>
          <p:nvPr/>
        </p:nvSpPr>
        <p:spPr bwMode="auto">
          <a:xfrm>
            <a:off x="1604963" y="177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90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49" y="709613"/>
            <a:ext cx="8067675" cy="4653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848852"/>
      </p:ext>
    </p:extLst>
  </p:cSld>
  <p:clrMapOvr>
    <a:masterClrMapping/>
  </p:clrMapOvr>
  <p:transition>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67587" name="Rectangle 24"/>
          <p:cNvSpPr>
            <a:spLocks noGrp="1" noChangeArrowheads="1"/>
          </p:cNvSpPr>
          <p:nvPr>
            <p:ph type="title" idx="4294967295"/>
          </p:nvPr>
        </p:nvSpPr>
        <p:spPr bwMode="auto">
          <a:xfrm>
            <a:off x="1604963" y="0"/>
            <a:ext cx="7539037"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ym typeface="Symbol" pitchFamily="18" charset="2"/>
              </a:rPr>
              <a:t></a:t>
            </a:r>
            <a:r>
              <a:rPr lang="en-US" dirty="0" smtClean="0"/>
              <a:t>-n Discrimination: bits and sampling rate</a:t>
            </a:r>
            <a:endParaRPr lang="en-US" sz="2400" dirty="0" smtClean="0"/>
          </a:p>
        </p:txBody>
      </p:sp>
      <p:sp>
        <p:nvSpPr>
          <p:cNvPr id="67588" name="Rectangle 2055"/>
          <p:cNvSpPr>
            <a:spLocks noChangeArrowheads="1"/>
          </p:cNvSpPr>
          <p:nvPr/>
        </p:nvSpPr>
        <p:spPr bwMode="auto">
          <a:xfrm>
            <a:off x="1595438" y="176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67589" name="Rectangle 2057"/>
          <p:cNvSpPr>
            <a:spLocks noChangeArrowheads="1"/>
          </p:cNvSpPr>
          <p:nvPr/>
        </p:nvSpPr>
        <p:spPr bwMode="auto">
          <a:xfrm>
            <a:off x="1595438" y="1766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67590" name="Rectangle 2061"/>
          <p:cNvSpPr>
            <a:spLocks noChangeArrowheads="1"/>
          </p:cNvSpPr>
          <p:nvPr/>
        </p:nvSpPr>
        <p:spPr bwMode="auto">
          <a:xfrm>
            <a:off x="1604963" y="1776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911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49" y="990599"/>
            <a:ext cx="7788781" cy="4162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e 1"/>
          <p:cNvSpPr/>
          <p:nvPr/>
        </p:nvSpPr>
        <p:spPr bwMode="auto">
          <a:xfrm>
            <a:off x="5260931" y="1645515"/>
            <a:ext cx="495038" cy="1365337"/>
          </a:xfrm>
          <a:prstGeom prst="ellipse">
            <a:avLst/>
          </a:prstGeom>
          <a:noFill/>
          <a:ln w="9525" cap="flat" cmpd="sng" algn="ctr">
            <a:solidFill>
              <a:srgbClr val="00823B"/>
            </a:solidFill>
            <a:prstDash val="solid"/>
            <a:round/>
            <a:headEnd type="none" w="med" len="med"/>
            <a:tailEnd type="arrow"/>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cxnSp>
        <p:nvCxnSpPr>
          <p:cNvPr id="4" name="Connettore 2 3"/>
          <p:cNvCxnSpPr>
            <a:stCxn id="12" idx="1"/>
          </p:cNvCxnSpPr>
          <p:nvPr/>
        </p:nvCxnSpPr>
        <p:spPr bwMode="auto">
          <a:xfrm flipH="1">
            <a:off x="5755969" y="1785355"/>
            <a:ext cx="765826" cy="431752"/>
          </a:xfrm>
          <a:prstGeom prst="straightConnector1">
            <a:avLst/>
          </a:prstGeom>
          <a:noFill/>
          <a:ln w="9525" cap="flat" cmpd="sng" algn="ctr">
            <a:solidFill>
              <a:srgbClr val="00823B"/>
            </a:solidFill>
            <a:prstDash val="solid"/>
            <a:round/>
            <a:headEnd type="none" w="med" len="med"/>
            <a:tailEnd type="arrow"/>
          </a:ln>
          <a:effectLst/>
        </p:spPr>
      </p:cxnSp>
      <p:sp>
        <p:nvSpPr>
          <p:cNvPr id="12" name="CasellaDiTesto 1"/>
          <p:cNvSpPr txBox="1">
            <a:spLocks noChangeArrowheads="1"/>
          </p:cNvSpPr>
          <p:nvPr/>
        </p:nvSpPr>
        <p:spPr bwMode="auto">
          <a:xfrm>
            <a:off x="6521795" y="1542211"/>
            <a:ext cx="2330105"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dirty="0" smtClean="0">
                <a:solidFill>
                  <a:srgbClr val="00823B"/>
                </a:solidFill>
                <a:latin typeface="Comic Sans MS" pitchFamily="66" charset="0"/>
              </a:rPr>
              <a:t>Big </a:t>
            </a:r>
            <a:r>
              <a:rPr lang="it-IT" dirty="0" err="1" smtClean="0">
                <a:solidFill>
                  <a:srgbClr val="00823B"/>
                </a:solidFill>
                <a:latin typeface="Comic Sans MS" pitchFamily="66" charset="0"/>
              </a:rPr>
              <a:t>improvement</a:t>
            </a:r>
            <a:r>
              <a:rPr lang="it-IT" dirty="0" smtClean="0">
                <a:solidFill>
                  <a:srgbClr val="00823B"/>
                </a:solidFill>
                <a:latin typeface="Comic Sans MS" pitchFamily="66" charset="0"/>
              </a:rPr>
              <a:t> from 250 to 500 MS/s</a:t>
            </a:r>
            <a:endParaRPr lang="it-IT" dirty="0">
              <a:solidFill>
                <a:srgbClr val="00823B"/>
              </a:solidFill>
              <a:latin typeface="Comic Sans MS" pitchFamily="66" charset="0"/>
            </a:endParaRPr>
          </a:p>
        </p:txBody>
      </p:sp>
      <p:sp>
        <p:nvSpPr>
          <p:cNvPr id="16" name="CasellaDiTesto 1"/>
          <p:cNvSpPr txBox="1">
            <a:spLocks noChangeArrowheads="1"/>
          </p:cNvSpPr>
          <p:nvPr/>
        </p:nvSpPr>
        <p:spPr bwMode="auto">
          <a:xfrm>
            <a:off x="539751" y="989760"/>
            <a:ext cx="3028626" cy="48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dirty="0" smtClean="0">
                <a:solidFill>
                  <a:srgbClr val="FF0000"/>
                </a:solidFill>
                <a:latin typeface="Comic Sans MS" pitchFamily="66" charset="0"/>
              </a:rPr>
              <a:t>10 bits are </a:t>
            </a:r>
            <a:r>
              <a:rPr lang="it-IT" dirty="0" err="1" smtClean="0">
                <a:solidFill>
                  <a:srgbClr val="FF0000"/>
                </a:solidFill>
                <a:latin typeface="Comic Sans MS" pitchFamily="66" charset="0"/>
              </a:rPr>
              <a:t>not</a:t>
            </a:r>
            <a:r>
              <a:rPr lang="it-IT" dirty="0" smtClean="0">
                <a:solidFill>
                  <a:srgbClr val="FF0000"/>
                </a:solidFill>
                <a:latin typeface="Comic Sans MS" pitchFamily="66" charset="0"/>
              </a:rPr>
              <a:t> </a:t>
            </a:r>
            <a:r>
              <a:rPr lang="it-IT" dirty="0" err="1" smtClean="0">
                <a:solidFill>
                  <a:srgbClr val="FF0000"/>
                </a:solidFill>
                <a:latin typeface="Comic Sans MS" pitchFamily="66" charset="0"/>
              </a:rPr>
              <a:t>sufficient</a:t>
            </a:r>
            <a:r>
              <a:rPr lang="it-IT" dirty="0" smtClean="0">
                <a:solidFill>
                  <a:srgbClr val="FF0000"/>
                </a:solidFill>
                <a:latin typeface="Comic Sans MS" pitchFamily="66" charset="0"/>
              </a:rPr>
              <a:t>; 14 are </a:t>
            </a:r>
            <a:r>
              <a:rPr lang="it-IT" dirty="0" err="1" smtClean="0">
                <a:solidFill>
                  <a:srgbClr val="FF0000"/>
                </a:solidFill>
                <a:latin typeface="Comic Sans MS" pitchFamily="66" charset="0"/>
              </a:rPr>
              <a:t>not</a:t>
            </a:r>
            <a:r>
              <a:rPr lang="it-IT" dirty="0" smtClean="0">
                <a:solidFill>
                  <a:srgbClr val="FF0000"/>
                </a:solidFill>
                <a:latin typeface="Comic Sans MS" pitchFamily="66" charset="0"/>
              </a:rPr>
              <a:t> </a:t>
            </a:r>
            <a:r>
              <a:rPr lang="it-IT" dirty="0" err="1" smtClean="0">
                <a:solidFill>
                  <a:srgbClr val="FF0000"/>
                </a:solidFill>
                <a:latin typeface="Comic Sans MS" pitchFamily="66" charset="0"/>
              </a:rPr>
              <a:t>significant</a:t>
            </a:r>
            <a:r>
              <a:rPr lang="it-IT" dirty="0" smtClean="0">
                <a:solidFill>
                  <a:srgbClr val="FF0000"/>
                </a:solidFill>
                <a:latin typeface="Comic Sans MS" pitchFamily="66" charset="0"/>
              </a:rPr>
              <a:t>; 12 </a:t>
            </a:r>
            <a:r>
              <a:rPr lang="it-IT" dirty="0" err="1" smtClean="0">
                <a:solidFill>
                  <a:srgbClr val="FF0000"/>
                </a:solidFill>
                <a:latin typeface="Comic Sans MS" pitchFamily="66" charset="0"/>
              </a:rPr>
              <a:t>is</a:t>
            </a:r>
            <a:r>
              <a:rPr lang="it-IT" dirty="0" smtClean="0">
                <a:solidFill>
                  <a:srgbClr val="FF0000"/>
                </a:solidFill>
                <a:latin typeface="Comic Sans MS" pitchFamily="66" charset="0"/>
              </a:rPr>
              <a:t> OK</a:t>
            </a:r>
            <a:endParaRPr lang="it-IT" dirty="0">
              <a:solidFill>
                <a:srgbClr val="FF0000"/>
              </a:solidFill>
              <a:latin typeface="Comic Sans MS" pitchFamily="66" charset="0"/>
            </a:endParaRPr>
          </a:p>
        </p:txBody>
      </p:sp>
      <p:cxnSp>
        <p:nvCxnSpPr>
          <p:cNvPr id="17" name="Connettore 2 16"/>
          <p:cNvCxnSpPr/>
          <p:nvPr/>
        </p:nvCxnSpPr>
        <p:spPr bwMode="auto">
          <a:xfrm>
            <a:off x="2933700" y="1352550"/>
            <a:ext cx="742950" cy="540216"/>
          </a:xfrm>
          <a:prstGeom prst="straightConnector1">
            <a:avLst/>
          </a:prstGeom>
          <a:noFill/>
          <a:ln w="9525" cap="flat" cmpd="sng" algn="ctr">
            <a:solidFill>
              <a:srgbClr val="FF0000"/>
            </a:solidFill>
            <a:prstDash val="solid"/>
            <a:round/>
            <a:headEnd type="none" w="med" len="med"/>
            <a:tailEnd type="arrow"/>
          </a:ln>
          <a:effectLst/>
        </p:spPr>
      </p:cxnSp>
      <p:sp>
        <p:nvSpPr>
          <p:cNvPr id="10" name="Figura a mano libera 9"/>
          <p:cNvSpPr/>
          <p:nvPr/>
        </p:nvSpPr>
        <p:spPr bwMode="auto">
          <a:xfrm>
            <a:off x="2336937" y="1775150"/>
            <a:ext cx="3520089" cy="1091575"/>
          </a:xfrm>
          <a:custGeom>
            <a:avLst/>
            <a:gdLst>
              <a:gd name="connsiteX0" fmla="*/ 109083 w 3520089"/>
              <a:gd name="connsiteY0" fmla="*/ 808030 h 1091575"/>
              <a:gd name="connsiteX1" fmla="*/ 1526403 w 3520089"/>
              <a:gd name="connsiteY1" fmla="*/ 106990 h 1091575"/>
              <a:gd name="connsiteX2" fmla="*/ 3286623 w 3520089"/>
              <a:gd name="connsiteY2" fmla="*/ 30790 h 1091575"/>
              <a:gd name="connsiteX3" fmla="*/ 3355203 w 3520089"/>
              <a:gd name="connsiteY3" fmla="*/ 388930 h 1091575"/>
              <a:gd name="connsiteX4" fmla="*/ 1937883 w 3520089"/>
              <a:gd name="connsiteY4" fmla="*/ 457510 h 1091575"/>
              <a:gd name="connsiteX5" fmla="*/ 932043 w 3520089"/>
              <a:gd name="connsiteY5" fmla="*/ 830890 h 1091575"/>
              <a:gd name="connsiteX6" fmla="*/ 375783 w 3520089"/>
              <a:gd name="connsiteY6" fmla="*/ 1082350 h 1091575"/>
              <a:gd name="connsiteX7" fmla="*/ 124323 w 3520089"/>
              <a:gd name="connsiteY7" fmla="*/ 1013770 h 1091575"/>
              <a:gd name="connsiteX8" fmla="*/ 109083 w 3520089"/>
              <a:gd name="connsiteY8" fmla="*/ 808030 h 109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0089" h="1091575">
                <a:moveTo>
                  <a:pt x="109083" y="808030"/>
                </a:moveTo>
                <a:cubicBezTo>
                  <a:pt x="342763" y="656900"/>
                  <a:pt x="996813" y="236530"/>
                  <a:pt x="1526403" y="106990"/>
                </a:cubicBezTo>
                <a:cubicBezTo>
                  <a:pt x="2055993" y="-22550"/>
                  <a:pt x="2981823" y="-16200"/>
                  <a:pt x="3286623" y="30790"/>
                </a:cubicBezTo>
                <a:cubicBezTo>
                  <a:pt x="3591423" y="77780"/>
                  <a:pt x="3579993" y="317810"/>
                  <a:pt x="3355203" y="388930"/>
                </a:cubicBezTo>
                <a:cubicBezTo>
                  <a:pt x="3130413" y="460050"/>
                  <a:pt x="2341743" y="383850"/>
                  <a:pt x="1937883" y="457510"/>
                </a:cubicBezTo>
                <a:cubicBezTo>
                  <a:pt x="1534023" y="531170"/>
                  <a:pt x="1192393" y="726750"/>
                  <a:pt x="932043" y="830890"/>
                </a:cubicBezTo>
                <a:cubicBezTo>
                  <a:pt x="671693" y="935030"/>
                  <a:pt x="510403" y="1051870"/>
                  <a:pt x="375783" y="1082350"/>
                </a:cubicBezTo>
                <a:cubicBezTo>
                  <a:pt x="241163" y="1112830"/>
                  <a:pt x="164963" y="1062030"/>
                  <a:pt x="124323" y="1013770"/>
                </a:cubicBezTo>
                <a:cubicBezTo>
                  <a:pt x="83683" y="965510"/>
                  <a:pt x="-124597" y="959160"/>
                  <a:pt x="109083" y="808030"/>
                </a:cubicBezTo>
                <a:close/>
              </a:path>
            </a:pathLst>
          </a:cu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11649445"/>
      </p:ext>
    </p:extLst>
  </p:cSld>
  <p:clrMapOvr>
    <a:masterClrMapping/>
  </p:clrMapOvr>
  <p:transition>
    <p:spli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37000"/>
                <a:lumOff val="63000"/>
              </a:schemeClr>
            </a:gs>
            <a:gs pos="100000">
              <a:schemeClr val="accent1">
                <a:lumMod val="67000"/>
              </a:schemeClr>
            </a:gs>
          </a:gsLst>
          <a:lin ang="16200000" scaled="1"/>
        </a:gradFill>
        <a:effectLst/>
      </p:bgPr>
    </p:bg>
    <p:spTree>
      <p:nvGrpSpPr>
        <p:cNvPr id="1" name=""/>
        <p:cNvGrpSpPr/>
        <p:nvPr/>
      </p:nvGrpSpPr>
      <p:grpSpPr>
        <a:xfrm>
          <a:off x="0" y="0"/>
          <a:ext cx="0" cy="0"/>
          <a:chOff x="0" y="0"/>
          <a:chExt cx="0" cy="0"/>
        </a:xfrm>
      </p:grpSpPr>
      <p:sp>
        <p:nvSpPr>
          <p:cNvPr id="3481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4820" name="WordArt 5"/>
          <p:cNvSpPr>
            <a:spLocks noChangeArrowheads="1" noChangeShapeType="1" noTextEdit="1"/>
          </p:cNvSpPr>
          <p:nvPr/>
        </p:nvSpPr>
        <p:spPr bwMode="auto">
          <a:xfrm>
            <a:off x="965200" y="2895600"/>
            <a:ext cx="7358024" cy="696747"/>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rPr>
              <a:t>TIMING ANALYSIS</a:t>
            </a:r>
          </a:p>
        </p:txBody>
      </p:sp>
    </p:spTree>
    <p:extLst>
      <p:ext uri="{BB962C8B-B14F-4D97-AF65-F5344CB8AC3E}">
        <p14:creationId xmlns:p14="http://schemas.microsoft.com/office/powerpoint/2010/main" val="92687843"/>
      </p:ext>
    </p:extLst>
  </p:cSld>
  <p:clrMapOvr>
    <a:masterClrMapping/>
  </p:clrMapOvr>
  <p:transition>
    <p:spli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75779" name="Rectangle 24"/>
          <p:cNvSpPr>
            <a:spLocks noGrp="1" noChangeArrowheads="1"/>
          </p:cNvSpPr>
          <p:nvPr>
            <p:ph type="title" idx="4294967295"/>
          </p:nvPr>
        </p:nvSpPr>
        <p:spPr bwMode="auto">
          <a:xfrm>
            <a:off x="1752600" y="0"/>
            <a:ext cx="73914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Conventional TDCs vs Digitizers</a:t>
            </a:r>
          </a:p>
        </p:txBody>
      </p:sp>
      <p:sp>
        <p:nvSpPr>
          <p:cNvPr id="75780" name="Text Box 4"/>
          <p:cNvSpPr txBox="1">
            <a:spLocks noChangeArrowheads="1"/>
          </p:cNvSpPr>
          <p:nvPr/>
        </p:nvSpPr>
        <p:spPr bwMode="auto">
          <a:xfrm>
            <a:off x="152400" y="762000"/>
            <a:ext cx="8763000"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1pPr>
            <a:lvl2pPr marL="742950" indent="-28575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2pPr>
            <a:lvl3pPr marL="11430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3pPr>
            <a:lvl4pPr marL="16002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4pPr>
            <a:lvl5pPr marL="20574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5pPr>
            <a:lvl6pPr marL="25146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6pPr>
            <a:lvl7pPr marL="29718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7pPr>
            <a:lvl8pPr marL="34290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8pPr>
            <a:lvl9pPr marL="38862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9pPr>
          </a:lstStyle>
          <a:p>
            <a:pPr eaLnBrk="1" hangingPunct="1">
              <a:lnSpc>
                <a:spcPct val="100000"/>
              </a:lnSpc>
              <a:spcBef>
                <a:spcPts val="1500"/>
              </a:spcBef>
              <a:buClr>
                <a:srgbClr val="003546"/>
              </a:buClr>
              <a:buSzPct val="100000"/>
              <a:buFont typeface="Tahoma" pitchFamily="34" charset="0"/>
              <a:buChar char="•"/>
            </a:pPr>
            <a:r>
              <a:rPr lang="en-GB" sz="2000" dirty="0">
                <a:latin typeface="Tahoma" pitchFamily="34" charset="0"/>
              </a:rPr>
              <a:t>Conventional TDC boards:</a:t>
            </a:r>
          </a:p>
          <a:p>
            <a:pPr lvl="1" eaLnBrk="1" hangingPunct="1">
              <a:lnSpc>
                <a:spcPct val="100000"/>
              </a:lnSpc>
              <a:spcBef>
                <a:spcPts val="500"/>
              </a:spcBef>
              <a:buClr>
                <a:srgbClr val="003546"/>
              </a:buClr>
              <a:buSzPct val="100000"/>
              <a:buFont typeface="Arial" charset="0"/>
              <a:buChar char="•"/>
            </a:pPr>
            <a:r>
              <a:rPr lang="en-GB" sz="1800" b="1" dirty="0">
                <a:latin typeface="Tahoma" pitchFamily="34" charset="0"/>
              </a:rPr>
              <a:t>V1190</a:t>
            </a:r>
            <a:r>
              <a:rPr lang="en-GB" sz="1800" dirty="0">
                <a:latin typeface="Tahoma" pitchFamily="34" charset="0"/>
              </a:rPr>
              <a:t>: 128 channel, 100 </a:t>
            </a:r>
            <a:r>
              <a:rPr lang="en-GB" sz="1800" dirty="0" err="1">
                <a:latin typeface="Tahoma" pitchFamily="34" charset="0"/>
              </a:rPr>
              <a:t>ps</a:t>
            </a:r>
            <a:r>
              <a:rPr lang="en-GB" sz="1800" dirty="0">
                <a:latin typeface="Tahoma" pitchFamily="34" charset="0"/>
              </a:rPr>
              <a:t> Multi-Hit TDC</a:t>
            </a:r>
          </a:p>
          <a:p>
            <a:pPr lvl="1" eaLnBrk="1" hangingPunct="1">
              <a:lnSpc>
                <a:spcPct val="100000"/>
              </a:lnSpc>
              <a:spcBef>
                <a:spcPts val="500"/>
              </a:spcBef>
              <a:buClr>
                <a:srgbClr val="003546"/>
              </a:buClr>
              <a:buSzPct val="100000"/>
              <a:buFont typeface="Arial" charset="0"/>
              <a:buChar char="•"/>
            </a:pPr>
            <a:r>
              <a:rPr lang="en-GB" sz="1800" b="1" dirty="0">
                <a:latin typeface="Tahoma" pitchFamily="34" charset="0"/>
              </a:rPr>
              <a:t>V1290</a:t>
            </a:r>
            <a:r>
              <a:rPr lang="en-GB" sz="1800" dirty="0">
                <a:latin typeface="Tahoma" pitchFamily="34" charset="0"/>
              </a:rPr>
              <a:t>: 32 channel, 25 </a:t>
            </a:r>
            <a:r>
              <a:rPr lang="en-GB" sz="1800" dirty="0" err="1">
                <a:latin typeface="Tahoma" pitchFamily="34" charset="0"/>
              </a:rPr>
              <a:t>ps</a:t>
            </a:r>
            <a:r>
              <a:rPr lang="en-GB" sz="1800" dirty="0">
                <a:latin typeface="Tahoma" pitchFamily="34" charset="0"/>
              </a:rPr>
              <a:t> Multi-Hit TDC</a:t>
            </a:r>
          </a:p>
          <a:p>
            <a:pPr lvl="1" eaLnBrk="1" hangingPunct="1">
              <a:lnSpc>
                <a:spcPct val="100000"/>
              </a:lnSpc>
              <a:spcBef>
                <a:spcPts val="500"/>
              </a:spcBef>
              <a:buClr>
                <a:srgbClr val="003546"/>
              </a:buClr>
              <a:buSzPct val="100000"/>
              <a:buFont typeface="Arial" charset="0"/>
              <a:buChar char="•"/>
            </a:pPr>
            <a:r>
              <a:rPr lang="en-GB" sz="1800" b="1" dirty="0">
                <a:latin typeface="Tahoma" pitchFamily="34" charset="0"/>
              </a:rPr>
              <a:t>V775</a:t>
            </a:r>
            <a:r>
              <a:rPr lang="en-GB" sz="1800" dirty="0">
                <a:latin typeface="Tahoma" pitchFamily="34" charset="0"/>
              </a:rPr>
              <a:t>: 32 channel, 35 </a:t>
            </a:r>
            <a:r>
              <a:rPr lang="en-GB" sz="1800" dirty="0" err="1">
                <a:latin typeface="Tahoma" pitchFamily="34" charset="0"/>
              </a:rPr>
              <a:t>ps</a:t>
            </a:r>
            <a:r>
              <a:rPr lang="en-GB" sz="1800" dirty="0">
                <a:latin typeface="Tahoma" pitchFamily="34" charset="0"/>
              </a:rPr>
              <a:t> Start-Stop TDC</a:t>
            </a:r>
          </a:p>
          <a:p>
            <a:pPr eaLnBrk="1" hangingPunct="1">
              <a:lnSpc>
                <a:spcPct val="100000"/>
              </a:lnSpc>
              <a:spcBef>
                <a:spcPts val="1500"/>
              </a:spcBef>
              <a:buClr>
                <a:srgbClr val="003546"/>
              </a:buClr>
              <a:buSzPct val="100000"/>
              <a:buFont typeface="Tahoma" pitchFamily="34" charset="0"/>
              <a:buChar char="•"/>
            </a:pPr>
            <a:r>
              <a:rPr lang="en-GB" sz="2000" dirty="0">
                <a:latin typeface="Tahoma" pitchFamily="34" charset="0"/>
              </a:rPr>
              <a:t>TDC in a digitizer can't compete in terms of density and cost, but there are cases where the implementation of a TDC in a digitizer is profitable:</a:t>
            </a:r>
          </a:p>
          <a:p>
            <a:pPr lvl="1" eaLnBrk="1" hangingPunct="1">
              <a:lnSpc>
                <a:spcPct val="100000"/>
              </a:lnSpc>
              <a:spcBef>
                <a:spcPts val="1000"/>
              </a:spcBef>
              <a:buClr>
                <a:srgbClr val="003546"/>
              </a:buClr>
              <a:buSzPct val="100000"/>
              <a:buFont typeface="Arial" charset="0"/>
              <a:buChar char="•"/>
            </a:pPr>
            <a:r>
              <a:rPr lang="en-GB" sz="1800" dirty="0" smtClean="0">
                <a:latin typeface="Tahoma" pitchFamily="34" charset="0"/>
              </a:rPr>
              <a:t>Applications that require an excellent timing resolution (5 </a:t>
            </a:r>
            <a:r>
              <a:rPr lang="en-GB" sz="1800" dirty="0" err="1" smtClean="0">
                <a:latin typeface="Tahoma" pitchFamily="34" charset="0"/>
              </a:rPr>
              <a:t>ps</a:t>
            </a:r>
            <a:r>
              <a:rPr lang="en-GB" sz="1800" dirty="0" smtClean="0">
                <a:latin typeface="Tahoma" pitchFamily="34" charset="0"/>
              </a:rPr>
              <a:t>) of the whole chain (CFD+TDC)</a:t>
            </a:r>
          </a:p>
          <a:p>
            <a:pPr lvl="1" eaLnBrk="1" hangingPunct="1">
              <a:lnSpc>
                <a:spcPct val="100000"/>
              </a:lnSpc>
              <a:spcBef>
                <a:spcPts val="1000"/>
              </a:spcBef>
              <a:buClr>
                <a:srgbClr val="003546"/>
              </a:buClr>
              <a:buSzPct val="100000"/>
              <a:buFont typeface="Arial" charset="0"/>
              <a:buChar char="•"/>
            </a:pPr>
            <a:r>
              <a:rPr lang="en-GB" sz="1800" dirty="0" smtClean="0">
                <a:latin typeface="Tahoma" pitchFamily="34" charset="0"/>
              </a:rPr>
              <a:t>Simultaneous </a:t>
            </a:r>
            <a:r>
              <a:rPr lang="en-GB" sz="1800" dirty="0">
                <a:latin typeface="Tahoma" pitchFamily="34" charset="0"/>
              </a:rPr>
              <a:t>acquisition of Timing and </a:t>
            </a:r>
            <a:r>
              <a:rPr lang="en-GB" sz="1800" dirty="0" smtClean="0">
                <a:latin typeface="Tahoma" pitchFamily="34" charset="0"/>
              </a:rPr>
              <a:t>Energy: digitizers do both</a:t>
            </a:r>
          </a:p>
          <a:p>
            <a:pPr lvl="1" eaLnBrk="1" hangingPunct="1">
              <a:lnSpc>
                <a:spcPct val="100000"/>
              </a:lnSpc>
              <a:spcBef>
                <a:spcPts val="1000"/>
              </a:spcBef>
              <a:buClr>
                <a:srgbClr val="003546"/>
              </a:buClr>
              <a:buSzPct val="100000"/>
              <a:buFont typeface="Arial" charset="0"/>
              <a:buChar char="•"/>
            </a:pPr>
            <a:r>
              <a:rPr lang="en-GB" sz="1800" dirty="0">
                <a:latin typeface="Tahoma" pitchFamily="34" charset="0"/>
              </a:rPr>
              <a:t>Walk correction with the </a:t>
            </a:r>
            <a:r>
              <a:rPr lang="en-GB" sz="1800" dirty="0" smtClean="0">
                <a:latin typeface="Tahoma" pitchFamily="34" charset="0"/>
              </a:rPr>
              <a:t>energy</a:t>
            </a:r>
            <a:endParaRPr lang="en-GB" sz="1800" dirty="0">
              <a:latin typeface="Tahoma" pitchFamily="34" charset="0"/>
            </a:endParaRPr>
          </a:p>
          <a:p>
            <a:pPr lvl="1" eaLnBrk="1" hangingPunct="1">
              <a:lnSpc>
                <a:spcPct val="100000"/>
              </a:lnSpc>
              <a:spcBef>
                <a:spcPts val="1000"/>
              </a:spcBef>
              <a:buClr>
                <a:srgbClr val="003546"/>
              </a:buClr>
              <a:buSzPct val="100000"/>
              <a:buFont typeface="Arial" charset="0"/>
              <a:buChar char="•"/>
            </a:pPr>
            <a:r>
              <a:rPr lang="en-GB" sz="1800" dirty="0">
                <a:latin typeface="Tahoma" pitchFamily="34" charset="0"/>
              </a:rPr>
              <a:t>Bursts of very close pulses (e.g. Free Electron Lasers): the digitizer can operate without dead </a:t>
            </a:r>
            <a:r>
              <a:rPr lang="en-GB" sz="1800" dirty="0" smtClean="0">
                <a:latin typeface="Tahoma" pitchFamily="34" charset="0"/>
              </a:rPr>
              <a:t>time</a:t>
            </a:r>
          </a:p>
          <a:p>
            <a:pPr lvl="1" eaLnBrk="1" hangingPunct="1">
              <a:lnSpc>
                <a:spcPct val="100000"/>
              </a:lnSpc>
              <a:spcBef>
                <a:spcPts val="1000"/>
              </a:spcBef>
              <a:buClr>
                <a:srgbClr val="003546"/>
              </a:buClr>
              <a:buSzPct val="100000"/>
              <a:buFont typeface="Arial" charset="0"/>
              <a:buChar char="•"/>
            </a:pPr>
            <a:r>
              <a:rPr lang="en-GB" sz="1800" dirty="0" smtClean="0">
                <a:latin typeface="Tahoma" pitchFamily="34" charset="0"/>
              </a:rPr>
              <a:t>Direct connection from detector to digitizer (no discriminators!). Less cables, less distortion… eventually less cost!</a:t>
            </a:r>
            <a:endParaRPr lang="en-GB" sz="1800" dirty="0">
              <a:latin typeface="Tahoma" pitchFamily="34" charset="0"/>
            </a:endParaRPr>
          </a:p>
        </p:txBody>
      </p:sp>
      <p:sp>
        <p:nvSpPr>
          <p:cNvPr id="3" name="Nuvola 2"/>
          <p:cNvSpPr/>
          <p:nvPr/>
        </p:nvSpPr>
        <p:spPr bwMode="auto">
          <a:xfrm>
            <a:off x="5676900" y="942975"/>
            <a:ext cx="2876550" cy="1162050"/>
          </a:xfrm>
          <a:prstGeom prst="cloud">
            <a:avLst/>
          </a:prstGeom>
          <a:gradFill>
            <a:gsLst>
              <a:gs pos="0">
                <a:schemeClr val="accent5">
                  <a:shade val="51000"/>
                  <a:satMod val="130000"/>
                </a:schemeClr>
              </a:gs>
              <a:gs pos="83000">
                <a:schemeClr val="accent5">
                  <a:shade val="93000"/>
                  <a:satMod val="130000"/>
                </a:schemeClr>
              </a:gs>
              <a:gs pos="100000">
                <a:schemeClr val="accent5">
                  <a:shade val="94000"/>
                  <a:satMod val="135000"/>
                </a:schemeClr>
              </a:gs>
            </a:gsLst>
          </a:gra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80000"/>
              </a:lnSpc>
              <a:spcBef>
                <a:spcPct val="20000"/>
              </a:spcBef>
              <a:spcAft>
                <a:spcPct val="0"/>
              </a:spcAft>
              <a:buClrTx/>
              <a:buSzTx/>
              <a:tabLst/>
            </a:pPr>
            <a:r>
              <a:rPr lang="it-IT"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external</a:t>
            </a:r>
            <a:endParaRPr lang="it-IT"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a:p>
            <a:pPr marR="0" algn="ctr" defTabSz="914400" rtl="0" eaLnBrk="1" fontAlgn="base" latinLnBrk="0" hangingPunct="1">
              <a:lnSpc>
                <a:spcPct val="80000"/>
              </a:lnSpc>
              <a:spcBef>
                <a:spcPct val="20000"/>
              </a:spcBef>
              <a:spcAft>
                <a:spcPct val="0"/>
              </a:spcAft>
              <a:buClrTx/>
              <a:buSzTx/>
              <a:tabLst/>
            </a:pPr>
            <a:r>
              <a:rPr lang="it-IT"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CFD </a:t>
            </a:r>
            <a:r>
              <a:rPr lang="it-IT"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required</a:t>
            </a:r>
            <a:r>
              <a:rPr lang="it-IT"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rPr>
              <a:t>!</a:t>
            </a:r>
            <a:endParaRPr kumimoji="0" lang="it-IT" sz="20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Tree>
  </p:cSld>
  <p:clrMapOvr>
    <a:masterClrMapping/>
  </p:clrMapOvr>
  <p:transition>
    <p:spli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76803" name="Rectangle 24"/>
          <p:cNvSpPr>
            <a:spLocks noGrp="1" noChangeArrowheads="1"/>
          </p:cNvSpPr>
          <p:nvPr>
            <p:ph type="title" idx="4294967295"/>
          </p:nvPr>
        </p:nvSpPr>
        <p:spPr bwMode="auto">
          <a:xfrm>
            <a:off x="1752600" y="0"/>
            <a:ext cx="73914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Algorithms for the Time Measurements</a:t>
            </a:r>
          </a:p>
        </p:txBody>
      </p:sp>
      <p:sp>
        <p:nvSpPr>
          <p:cNvPr id="76804" name="Text Box 4"/>
          <p:cNvSpPr txBox="1">
            <a:spLocks noChangeArrowheads="1"/>
          </p:cNvSpPr>
          <p:nvPr/>
        </p:nvSpPr>
        <p:spPr bwMode="auto">
          <a:xfrm>
            <a:off x="152400" y="761999"/>
            <a:ext cx="8763000" cy="5428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8138" indent="-338138"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1pPr>
            <a:lvl2pPr marL="742950" indent="-28575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2pPr>
            <a:lvl3pPr marL="11430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3pPr>
            <a:lvl4pPr marL="16002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4pPr>
            <a:lvl5pPr marL="20574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5pPr>
            <a:lvl6pPr marL="25146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6pPr>
            <a:lvl7pPr marL="29718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7pPr>
            <a:lvl8pPr marL="34290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8pPr>
            <a:lvl9pPr marL="38862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9pPr>
          </a:lstStyle>
          <a:p>
            <a:pPr eaLnBrk="1" hangingPunct="1">
              <a:lnSpc>
                <a:spcPct val="100000"/>
              </a:lnSpc>
              <a:spcBef>
                <a:spcPts val="1500"/>
              </a:spcBef>
              <a:buClr>
                <a:srgbClr val="003546"/>
              </a:buClr>
              <a:buSzPct val="100000"/>
              <a:buFont typeface="Tahoma" pitchFamily="34" charset="0"/>
              <a:buChar char="•"/>
            </a:pPr>
            <a:r>
              <a:rPr lang="en-GB" sz="2000" b="1" dirty="0" smtClean="0">
                <a:latin typeface="Tahoma" pitchFamily="34" charset="0"/>
              </a:rPr>
              <a:t>Digital CFD</a:t>
            </a:r>
            <a:r>
              <a:rPr lang="en-GB" sz="2000" dirty="0" smtClean="0">
                <a:latin typeface="Tahoma" pitchFamily="34" charset="0"/>
              </a:rPr>
              <a:t>: </a:t>
            </a:r>
            <a:r>
              <a:rPr lang="en-GB" sz="1800" i="1" dirty="0" smtClean="0">
                <a:latin typeface="Tahoma" pitchFamily="34" charset="0"/>
              </a:rPr>
              <a:t>S</a:t>
            </a:r>
            <a:r>
              <a:rPr lang="en-GB" sz="1800" i="1" baseline="-25000" dirty="0" smtClean="0">
                <a:latin typeface="Tahoma" pitchFamily="34" charset="0"/>
              </a:rPr>
              <a:t>CFD</a:t>
            </a:r>
            <a:r>
              <a:rPr lang="en-GB" sz="1800" i="1" dirty="0" smtClean="0">
                <a:latin typeface="Tahoma" pitchFamily="34" charset="0"/>
              </a:rPr>
              <a:t>(n</a:t>
            </a:r>
            <a:r>
              <a:rPr lang="en-GB" sz="1800" i="1" dirty="0">
                <a:latin typeface="Tahoma" pitchFamily="34" charset="0"/>
              </a:rPr>
              <a:t>) = A*S</a:t>
            </a:r>
            <a:r>
              <a:rPr lang="en-GB" sz="1800" i="1" baseline="-25000" dirty="0">
                <a:latin typeface="Tahoma" pitchFamily="34" charset="0"/>
              </a:rPr>
              <a:t>IN</a:t>
            </a:r>
            <a:r>
              <a:rPr lang="en-GB" sz="1800" i="1" dirty="0">
                <a:latin typeface="Tahoma" pitchFamily="34" charset="0"/>
              </a:rPr>
              <a:t>(n) - S</a:t>
            </a:r>
            <a:r>
              <a:rPr lang="en-GB" sz="1800" i="1" baseline="-25000" dirty="0">
                <a:latin typeface="Tahoma" pitchFamily="34" charset="0"/>
              </a:rPr>
              <a:t>IN</a:t>
            </a:r>
            <a:r>
              <a:rPr lang="en-GB" sz="1800" i="1" dirty="0">
                <a:latin typeface="Tahoma" pitchFamily="34" charset="0"/>
              </a:rPr>
              <a:t>(n-D)</a:t>
            </a:r>
            <a:r>
              <a:rPr lang="en-GB" sz="1800" dirty="0">
                <a:latin typeface="Tahoma" pitchFamily="34" charset="0"/>
              </a:rPr>
              <a:t>, A=Attenuation, D=Delay</a:t>
            </a:r>
          </a:p>
          <a:p>
            <a:pPr eaLnBrk="1" hangingPunct="1">
              <a:lnSpc>
                <a:spcPct val="100000"/>
              </a:lnSpc>
              <a:spcBef>
                <a:spcPts val="1500"/>
              </a:spcBef>
              <a:buClr>
                <a:srgbClr val="003546"/>
              </a:buClr>
              <a:buSzPct val="100000"/>
              <a:buFont typeface="Tahoma" pitchFamily="34" charset="0"/>
              <a:buChar char="•"/>
            </a:pPr>
            <a:r>
              <a:rPr lang="en-GB" sz="2000" dirty="0" smtClean="0">
                <a:latin typeface="Tahoma" pitchFamily="34" charset="0"/>
              </a:rPr>
              <a:t>Interpolation between samples necessary to improve timing resolution beyond the granularity of the sampling period</a:t>
            </a:r>
          </a:p>
          <a:p>
            <a:pPr eaLnBrk="1" hangingPunct="1">
              <a:lnSpc>
                <a:spcPct val="100000"/>
              </a:lnSpc>
              <a:spcBef>
                <a:spcPts val="1500"/>
              </a:spcBef>
              <a:buClr>
                <a:srgbClr val="003546"/>
              </a:buClr>
              <a:buSzPct val="100000"/>
              <a:buFont typeface="Tahoma" pitchFamily="34" charset="0"/>
              <a:buChar char="•"/>
            </a:pPr>
            <a:r>
              <a:rPr lang="en-GB" sz="2000" dirty="0">
                <a:latin typeface="Tahoma" pitchFamily="34" charset="0"/>
              </a:rPr>
              <a:t>Linear interpolation (segment between two samples) is simple and effective in most cases; </a:t>
            </a:r>
            <a:r>
              <a:rPr lang="en-GB" sz="2000" b="1" dirty="0">
                <a:latin typeface="Tahoma" pitchFamily="34" charset="0"/>
              </a:rPr>
              <a:t>can be implemented in the </a:t>
            </a:r>
            <a:r>
              <a:rPr lang="en-GB" sz="2000" b="1" dirty="0" smtClean="0">
                <a:latin typeface="Tahoma" pitchFamily="34" charset="0"/>
              </a:rPr>
              <a:t>FPGA</a:t>
            </a:r>
          </a:p>
          <a:p>
            <a:pPr eaLnBrk="1" hangingPunct="1">
              <a:lnSpc>
                <a:spcPct val="100000"/>
              </a:lnSpc>
              <a:spcBef>
                <a:spcPts val="1500"/>
              </a:spcBef>
              <a:buClr>
                <a:srgbClr val="003546"/>
              </a:buClr>
              <a:buSzPct val="100000"/>
              <a:buFont typeface="Tahoma" pitchFamily="34" charset="0"/>
              <a:buChar char="•"/>
            </a:pPr>
            <a:r>
              <a:rPr lang="en-GB" sz="2000" dirty="0">
                <a:latin typeface="Tahoma" pitchFamily="34" charset="0"/>
              </a:rPr>
              <a:t>timing resolution is function of the </a:t>
            </a:r>
            <a:r>
              <a:rPr lang="en-GB" sz="2000" dirty="0" smtClean="0">
                <a:latin typeface="Tahoma" pitchFamily="34" charset="0"/>
              </a:rPr>
              <a:t>sampling frequency, pulse </a:t>
            </a:r>
            <a:r>
              <a:rPr lang="en-GB" sz="2000" dirty="0">
                <a:latin typeface="Tahoma" pitchFamily="34" charset="0"/>
              </a:rPr>
              <a:t>amplitude and rise-time (i.e. </a:t>
            </a:r>
            <a:r>
              <a:rPr lang="en-GB" sz="2000" dirty="0">
                <a:latin typeface="Tahoma" pitchFamily="34" charset="0"/>
                <a:sym typeface="Symbol" pitchFamily="18" charset="2"/>
              </a:rPr>
              <a:t>V/T</a:t>
            </a:r>
            <a:r>
              <a:rPr lang="en-GB" sz="2000" dirty="0" smtClean="0">
                <a:latin typeface="Tahoma" pitchFamily="34" charset="0"/>
                <a:sym typeface="Symbol" pitchFamily="18" charset="2"/>
              </a:rPr>
              <a:t>)</a:t>
            </a:r>
            <a:endParaRPr lang="en-GB" sz="2000" b="1" dirty="0" smtClean="0">
              <a:latin typeface="Tahoma" pitchFamily="34" charset="0"/>
            </a:endParaRPr>
          </a:p>
          <a:p>
            <a:pPr eaLnBrk="1" hangingPunct="1">
              <a:lnSpc>
                <a:spcPct val="100000"/>
              </a:lnSpc>
              <a:spcBef>
                <a:spcPts val="1500"/>
              </a:spcBef>
              <a:buClr>
                <a:srgbClr val="003546"/>
              </a:buClr>
              <a:buSzPct val="100000"/>
              <a:buFont typeface="Tahoma" pitchFamily="34" charset="0"/>
              <a:buChar char="•"/>
            </a:pPr>
            <a:r>
              <a:rPr lang="en-GB" sz="2000" b="1" dirty="0" smtClean="0">
                <a:latin typeface="Tahoma" pitchFamily="34" charset="0"/>
              </a:rPr>
              <a:t>Rule of thumb: 4-5 samples in the leading edge to get good and stable timing resolution</a:t>
            </a:r>
            <a:endParaRPr lang="en-GB" sz="2000" dirty="0" smtClean="0">
              <a:latin typeface="Tahoma" pitchFamily="34" charset="0"/>
            </a:endParaRPr>
          </a:p>
          <a:p>
            <a:pPr marL="0" indent="0" eaLnBrk="1" hangingPunct="1">
              <a:lnSpc>
                <a:spcPct val="100000"/>
              </a:lnSpc>
              <a:spcBef>
                <a:spcPts val="1500"/>
              </a:spcBef>
              <a:buClr>
                <a:srgbClr val="003546"/>
              </a:buClr>
              <a:buSzPct val="100000"/>
            </a:pPr>
            <a:endParaRPr lang="en-GB" sz="2000" dirty="0">
              <a:latin typeface="Tahoma" pitchFamily="34" charset="0"/>
            </a:endParaRPr>
          </a:p>
        </p:txBody>
      </p:sp>
      <p:grpSp>
        <p:nvGrpSpPr>
          <p:cNvPr id="7" name="Gruppo 6"/>
          <p:cNvGrpSpPr/>
          <p:nvPr/>
        </p:nvGrpSpPr>
        <p:grpSpPr>
          <a:xfrm>
            <a:off x="2885757" y="4031478"/>
            <a:ext cx="3259144" cy="2071648"/>
            <a:chOff x="4580147" y="4351506"/>
            <a:chExt cx="2817145" cy="2003612"/>
          </a:xfrm>
        </p:grpSpPr>
        <p:grpSp>
          <p:nvGrpSpPr>
            <p:cNvPr id="8" name="Gruppo 7"/>
            <p:cNvGrpSpPr/>
            <p:nvPr/>
          </p:nvGrpSpPr>
          <p:grpSpPr>
            <a:xfrm>
              <a:off x="4580147" y="4645455"/>
              <a:ext cx="2817145" cy="1419726"/>
              <a:chOff x="5244630" y="4115250"/>
              <a:chExt cx="2817145" cy="1419726"/>
            </a:xfrm>
          </p:grpSpPr>
          <p:cxnSp>
            <p:nvCxnSpPr>
              <p:cNvPr id="10" name="Connettore 2 9"/>
              <p:cNvCxnSpPr/>
              <p:nvPr/>
            </p:nvCxnSpPr>
            <p:spPr bwMode="auto">
              <a:xfrm flipV="1">
                <a:off x="5244630" y="4825111"/>
                <a:ext cx="2817145" cy="1"/>
              </a:xfrm>
              <a:prstGeom prst="straightConnector1">
                <a:avLst/>
              </a:prstGeom>
              <a:noFill/>
              <a:ln w="12700" cap="flat" cmpd="sng" algn="ctr">
                <a:solidFill>
                  <a:schemeClr val="tx1"/>
                </a:solidFill>
                <a:prstDash val="solid"/>
                <a:round/>
                <a:headEnd type="none" w="med" len="med"/>
                <a:tailEnd type="arrow"/>
              </a:ln>
              <a:effectLst/>
            </p:spPr>
          </p:cxnSp>
          <p:sp>
            <p:nvSpPr>
              <p:cNvPr id="11" name="Figura a mano libera 10"/>
              <p:cNvSpPr/>
              <p:nvPr/>
            </p:nvSpPr>
            <p:spPr bwMode="auto">
              <a:xfrm>
                <a:off x="5538799" y="4115250"/>
                <a:ext cx="1804737" cy="1419726"/>
              </a:xfrm>
              <a:custGeom>
                <a:avLst/>
                <a:gdLst>
                  <a:gd name="connsiteX0" fmla="*/ 0 w 1744579"/>
                  <a:gd name="connsiteY0" fmla="*/ 1455821 h 1455821"/>
                  <a:gd name="connsiteX1" fmla="*/ 625642 w 1744579"/>
                  <a:gd name="connsiteY1" fmla="*/ 1203158 h 1455821"/>
                  <a:gd name="connsiteX2" fmla="*/ 1167063 w 1744579"/>
                  <a:gd name="connsiteY2" fmla="*/ 433137 h 1455821"/>
                  <a:gd name="connsiteX3" fmla="*/ 1744579 w 1744579"/>
                  <a:gd name="connsiteY3" fmla="*/ 0 h 1455821"/>
                  <a:gd name="connsiteX0" fmla="*/ 0 w 1744579"/>
                  <a:gd name="connsiteY0" fmla="*/ 1455821 h 1455821"/>
                  <a:gd name="connsiteX1" fmla="*/ 589547 w 1744579"/>
                  <a:gd name="connsiteY1" fmla="*/ 1143000 h 1455821"/>
                  <a:gd name="connsiteX2" fmla="*/ 1167063 w 1744579"/>
                  <a:gd name="connsiteY2" fmla="*/ 433137 h 1455821"/>
                  <a:gd name="connsiteX3" fmla="*/ 1744579 w 1744579"/>
                  <a:gd name="connsiteY3" fmla="*/ 0 h 1455821"/>
                  <a:gd name="connsiteX0" fmla="*/ 0 w 1744579"/>
                  <a:gd name="connsiteY0" fmla="*/ 1455821 h 1455821"/>
                  <a:gd name="connsiteX1" fmla="*/ 589547 w 1744579"/>
                  <a:gd name="connsiteY1" fmla="*/ 1143000 h 1455821"/>
                  <a:gd name="connsiteX2" fmla="*/ 1203158 w 1744579"/>
                  <a:gd name="connsiteY2" fmla="*/ 421105 h 1455821"/>
                  <a:gd name="connsiteX3" fmla="*/ 1744579 w 1744579"/>
                  <a:gd name="connsiteY3" fmla="*/ 0 h 1455821"/>
                  <a:gd name="connsiteX0" fmla="*/ 0 w 1804737"/>
                  <a:gd name="connsiteY0" fmla="*/ 1419726 h 1419726"/>
                  <a:gd name="connsiteX1" fmla="*/ 589547 w 1804737"/>
                  <a:gd name="connsiteY1" fmla="*/ 1106905 h 1419726"/>
                  <a:gd name="connsiteX2" fmla="*/ 1203158 w 1804737"/>
                  <a:gd name="connsiteY2" fmla="*/ 385010 h 1419726"/>
                  <a:gd name="connsiteX3" fmla="*/ 1804737 w 1804737"/>
                  <a:gd name="connsiteY3" fmla="*/ 0 h 1419726"/>
                  <a:gd name="connsiteX0" fmla="*/ 0 w 1804737"/>
                  <a:gd name="connsiteY0" fmla="*/ 1419726 h 1419726"/>
                  <a:gd name="connsiteX1" fmla="*/ 589547 w 1804737"/>
                  <a:gd name="connsiteY1" fmla="*/ 1106905 h 1419726"/>
                  <a:gd name="connsiteX2" fmla="*/ 1203158 w 1804737"/>
                  <a:gd name="connsiteY2" fmla="*/ 385010 h 1419726"/>
                  <a:gd name="connsiteX3" fmla="*/ 1804737 w 1804737"/>
                  <a:gd name="connsiteY3" fmla="*/ 0 h 1419726"/>
                </a:gdLst>
                <a:ahLst/>
                <a:cxnLst>
                  <a:cxn ang="0">
                    <a:pos x="connsiteX0" y="connsiteY0"/>
                  </a:cxn>
                  <a:cxn ang="0">
                    <a:pos x="connsiteX1" y="connsiteY1"/>
                  </a:cxn>
                  <a:cxn ang="0">
                    <a:pos x="connsiteX2" y="connsiteY2"/>
                  </a:cxn>
                  <a:cxn ang="0">
                    <a:pos x="connsiteX3" y="connsiteY3"/>
                  </a:cxn>
                </a:cxnLst>
                <a:rect l="l" t="t" r="r" b="b"/>
                <a:pathLst>
                  <a:path w="1804737" h="1419726">
                    <a:moveTo>
                      <a:pt x="0" y="1419726"/>
                    </a:moveTo>
                    <a:cubicBezTo>
                      <a:pt x="215566" y="1378618"/>
                      <a:pt x="389021" y="1279358"/>
                      <a:pt x="589547" y="1106905"/>
                    </a:cubicBezTo>
                    <a:cubicBezTo>
                      <a:pt x="790073" y="934452"/>
                      <a:pt x="1000626" y="569494"/>
                      <a:pt x="1203158" y="385010"/>
                    </a:cubicBezTo>
                    <a:cubicBezTo>
                      <a:pt x="1405690" y="200526"/>
                      <a:pt x="1654343" y="44116"/>
                      <a:pt x="1804737"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it-IT"/>
                </a:defPPr>
                <a:lvl1pPr algn="l" rtl="0" fontAlgn="base">
                  <a:lnSpc>
                    <a:spcPct val="80000"/>
                  </a:lnSpc>
                  <a:spcBef>
                    <a:spcPct val="20000"/>
                  </a:spcBef>
                  <a:spcAft>
                    <a:spcPct val="0"/>
                  </a:spcAft>
                  <a:defRPr sz="1600" kern="1200">
                    <a:solidFill>
                      <a:schemeClr val="tx1"/>
                    </a:solidFill>
                    <a:latin typeface="Arial" charset="0"/>
                    <a:ea typeface="+mn-ea"/>
                    <a:cs typeface="+mn-cs"/>
                  </a:defRPr>
                </a:lvl1pPr>
                <a:lvl2pPr marL="457200" algn="l" rtl="0" fontAlgn="base">
                  <a:lnSpc>
                    <a:spcPct val="80000"/>
                  </a:lnSpc>
                  <a:spcBef>
                    <a:spcPct val="20000"/>
                  </a:spcBef>
                  <a:spcAft>
                    <a:spcPct val="0"/>
                  </a:spcAft>
                  <a:defRPr sz="1600" kern="1200">
                    <a:solidFill>
                      <a:schemeClr val="tx1"/>
                    </a:solidFill>
                    <a:latin typeface="Arial" charset="0"/>
                    <a:ea typeface="+mn-ea"/>
                    <a:cs typeface="+mn-cs"/>
                  </a:defRPr>
                </a:lvl2pPr>
                <a:lvl3pPr marL="914400" algn="l" rtl="0" fontAlgn="base">
                  <a:lnSpc>
                    <a:spcPct val="80000"/>
                  </a:lnSpc>
                  <a:spcBef>
                    <a:spcPct val="20000"/>
                  </a:spcBef>
                  <a:spcAft>
                    <a:spcPct val="0"/>
                  </a:spcAft>
                  <a:defRPr sz="1600" kern="1200">
                    <a:solidFill>
                      <a:schemeClr val="tx1"/>
                    </a:solidFill>
                    <a:latin typeface="Arial" charset="0"/>
                    <a:ea typeface="+mn-ea"/>
                    <a:cs typeface="+mn-cs"/>
                  </a:defRPr>
                </a:lvl3pPr>
                <a:lvl4pPr marL="1371600" algn="l" rtl="0" fontAlgn="base">
                  <a:lnSpc>
                    <a:spcPct val="80000"/>
                  </a:lnSpc>
                  <a:spcBef>
                    <a:spcPct val="20000"/>
                  </a:spcBef>
                  <a:spcAft>
                    <a:spcPct val="0"/>
                  </a:spcAft>
                  <a:defRPr sz="1600" kern="1200">
                    <a:solidFill>
                      <a:schemeClr val="tx1"/>
                    </a:solidFill>
                    <a:latin typeface="Arial" charset="0"/>
                    <a:ea typeface="+mn-ea"/>
                    <a:cs typeface="+mn-cs"/>
                  </a:defRPr>
                </a:lvl4pPr>
                <a:lvl5pPr marL="1828800" algn="l" rtl="0" fontAlgn="base">
                  <a:lnSpc>
                    <a:spcPct val="80000"/>
                  </a:lnSpc>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2" name="Connettore 1 11"/>
              <p:cNvCxnSpPr/>
              <p:nvPr/>
            </p:nvCxnSpPr>
            <p:spPr bwMode="auto">
              <a:xfrm flipV="1">
                <a:off x="6470825" y="4550391"/>
                <a:ext cx="0" cy="556459"/>
              </a:xfrm>
              <a:prstGeom prst="line">
                <a:avLst/>
              </a:prstGeom>
              <a:noFill/>
              <a:ln w="9525" cap="flat" cmpd="sng" algn="ctr">
                <a:solidFill>
                  <a:schemeClr val="tx1"/>
                </a:solidFill>
                <a:prstDash val="dash"/>
                <a:round/>
                <a:headEnd type="none" w="med" len="med"/>
                <a:tailEnd type="none" w="med" len="med"/>
              </a:ln>
              <a:effectLst/>
            </p:spPr>
          </p:cxnSp>
          <p:cxnSp>
            <p:nvCxnSpPr>
              <p:cNvPr id="13" name="Connettore 1 12"/>
              <p:cNvCxnSpPr/>
              <p:nvPr/>
            </p:nvCxnSpPr>
            <p:spPr bwMode="auto">
              <a:xfrm flipV="1">
                <a:off x="6929044" y="4211501"/>
                <a:ext cx="0" cy="613612"/>
              </a:xfrm>
              <a:prstGeom prst="line">
                <a:avLst/>
              </a:prstGeom>
              <a:noFill/>
              <a:ln w="9525" cap="flat" cmpd="sng" algn="ctr">
                <a:solidFill>
                  <a:schemeClr val="tx1"/>
                </a:solidFill>
                <a:prstDash val="dash"/>
                <a:round/>
                <a:headEnd type="none" w="med" len="med"/>
                <a:tailEnd type="none" w="med" len="med"/>
              </a:ln>
              <a:effectLst/>
            </p:spPr>
          </p:cxnSp>
          <p:cxnSp>
            <p:nvCxnSpPr>
              <p:cNvPr id="14" name="Connettore 1 13"/>
              <p:cNvCxnSpPr/>
              <p:nvPr/>
            </p:nvCxnSpPr>
            <p:spPr bwMode="auto">
              <a:xfrm flipV="1">
                <a:off x="5567246" y="4825113"/>
                <a:ext cx="0" cy="625641"/>
              </a:xfrm>
              <a:prstGeom prst="line">
                <a:avLst/>
              </a:prstGeom>
              <a:noFill/>
              <a:ln w="9525" cap="flat" cmpd="sng" algn="ctr">
                <a:solidFill>
                  <a:schemeClr val="tx1"/>
                </a:solidFill>
                <a:prstDash val="dash"/>
                <a:round/>
                <a:headEnd type="none" w="med" len="med"/>
                <a:tailEnd type="none" w="med" len="med"/>
              </a:ln>
              <a:effectLst/>
            </p:spPr>
          </p:cxnSp>
          <p:sp>
            <p:nvSpPr>
              <p:cNvPr id="15" name="Connettore 14"/>
              <p:cNvSpPr/>
              <p:nvPr/>
            </p:nvSpPr>
            <p:spPr bwMode="auto">
              <a:xfrm>
                <a:off x="5757027" y="5414658"/>
                <a:ext cx="45719" cy="60159"/>
              </a:xfrm>
              <a:prstGeom prst="flowChartConnector">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it-IT"/>
                </a:defPPr>
                <a:lvl1pPr algn="l" rtl="0" fontAlgn="base">
                  <a:lnSpc>
                    <a:spcPct val="80000"/>
                  </a:lnSpc>
                  <a:spcBef>
                    <a:spcPct val="20000"/>
                  </a:spcBef>
                  <a:spcAft>
                    <a:spcPct val="0"/>
                  </a:spcAft>
                  <a:defRPr sz="1600" kern="1200">
                    <a:solidFill>
                      <a:schemeClr val="tx1"/>
                    </a:solidFill>
                    <a:latin typeface="Arial" charset="0"/>
                    <a:ea typeface="+mn-ea"/>
                    <a:cs typeface="+mn-cs"/>
                  </a:defRPr>
                </a:lvl1pPr>
                <a:lvl2pPr marL="457200" algn="l" rtl="0" fontAlgn="base">
                  <a:lnSpc>
                    <a:spcPct val="80000"/>
                  </a:lnSpc>
                  <a:spcBef>
                    <a:spcPct val="20000"/>
                  </a:spcBef>
                  <a:spcAft>
                    <a:spcPct val="0"/>
                  </a:spcAft>
                  <a:defRPr sz="1600" kern="1200">
                    <a:solidFill>
                      <a:schemeClr val="tx1"/>
                    </a:solidFill>
                    <a:latin typeface="Arial" charset="0"/>
                    <a:ea typeface="+mn-ea"/>
                    <a:cs typeface="+mn-cs"/>
                  </a:defRPr>
                </a:lvl2pPr>
                <a:lvl3pPr marL="914400" algn="l" rtl="0" fontAlgn="base">
                  <a:lnSpc>
                    <a:spcPct val="80000"/>
                  </a:lnSpc>
                  <a:spcBef>
                    <a:spcPct val="20000"/>
                  </a:spcBef>
                  <a:spcAft>
                    <a:spcPct val="0"/>
                  </a:spcAft>
                  <a:defRPr sz="1600" kern="1200">
                    <a:solidFill>
                      <a:schemeClr val="tx1"/>
                    </a:solidFill>
                    <a:latin typeface="Arial" charset="0"/>
                    <a:ea typeface="+mn-ea"/>
                    <a:cs typeface="+mn-cs"/>
                  </a:defRPr>
                </a:lvl3pPr>
                <a:lvl4pPr marL="1371600" algn="l" rtl="0" fontAlgn="base">
                  <a:lnSpc>
                    <a:spcPct val="80000"/>
                  </a:lnSpc>
                  <a:spcBef>
                    <a:spcPct val="20000"/>
                  </a:spcBef>
                  <a:spcAft>
                    <a:spcPct val="0"/>
                  </a:spcAft>
                  <a:defRPr sz="1600" kern="1200">
                    <a:solidFill>
                      <a:schemeClr val="tx1"/>
                    </a:solidFill>
                    <a:latin typeface="Arial" charset="0"/>
                    <a:ea typeface="+mn-ea"/>
                    <a:cs typeface="+mn-cs"/>
                  </a:defRPr>
                </a:lvl4pPr>
                <a:lvl5pPr marL="1828800" algn="l" rtl="0" fontAlgn="base">
                  <a:lnSpc>
                    <a:spcPct val="80000"/>
                  </a:lnSpc>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6" name="Connettore 1 15"/>
              <p:cNvCxnSpPr/>
              <p:nvPr/>
            </p:nvCxnSpPr>
            <p:spPr bwMode="auto">
              <a:xfrm>
                <a:off x="5562484" y="5450753"/>
                <a:ext cx="456313" cy="0"/>
              </a:xfrm>
              <a:prstGeom prst="line">
                <a:avLst/>
              </a:prstGeom>
              <a:noFill/>
              <a:ln w="9525" cap="flat" cmpd="sng" algn="ctr">
                <a:solidFill>
                  <a:schemeClr val="tx1"/>
                </a:solidFill>
                <a:prstDash val="solid"/>
                <a:round/>
                <a:headEnd type="none" w="med" len="med"/>
                <a:tailEnd type="none" w="med" len="med"/>
              </a:ln>
              <a:effectLst/>
            </p:spPr>
          </p:cxnSp>
          <p:sp>
            <p:nvSpPr>
              <p:cNvPr id="17" name="Connettore 16"/>
              <p:cNvSpPr/>
              <p:nvPr/>
            </p:nvSpPr>
            <p:spPr bwMode="auto">
              <a:xfrm>
                <a:off x="6219808" y="5076771"/>
                <a:ext cx="45719" cy="60159"/>
              </a:xfrm>
              <a:prstGeom prst="flowChartConnector">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it-IT"/>
                </a:defPPr>
                <a:lvl1pPr algn="l" rtl="0" fontAlgn="base">
                  <a:lnSpc>
                    <a:spcPct val="80000"/>
                  </a:lnSpc>
                  <a:spcBef>
                    <a:spcPct val="20000"/>
                  </a:spcBef>
                  <a:spcAft>
                    <a:spcPct val="0"/>
                  </a:spcAft>
                  <a:defRPr sz="1600" kern="1200">
                    <a:solidFill>
                      <a:schemeClr val="tx1"/>
                    </a:solidFill>
                    <a:latin typeface="Arial" charset="0"/>
                    <a:ea typeface="+mn-ea"/>
                    <a:cs typeface="+mn-cs"/>
                  </a:defRPr>
                </a:lvl1pPr>
                <a:lvl2pPr marL="457200" algn="l" rtl="0" fontAlgn="base">
                  <a:lnSpc>
                    <a:spcPct val="80000"/>
                  </a:lnSpc>
                  <a:spcBef>
                    <a:spcPct val="20000"/>
                  </a:spcBef>
                  <a:spcAft>
                    <a:spcPct val="0"/>
                  </a:spcAft>
                  <a:defRPr sz="1600" kern="1200">
                    <a:solidFill>
                      <a:schemeClr val="tx1"/>
                    </a:solidFill>
                    <a:latin typeface="Arial" charset="0"/>
                    <a:ea typeface="+mn-ea"/>
                    <a:cs typeface="+mn-cs"/>
                  </a:defRPr>
                </a:lvl2pPr>
                <a:lvl3pPr marL="914400" algn="l" rtl="0" fontAlgn="base">
                  <a:lnSpc>
                    <a:spcPct val="80000"/>
                  </a:lnSpc>
                  <a:spcBef>
                    <a:spcPct val="20000"/>
                  </a:spcBef>
                  <a:spcAft>
                    <a:spcPct val="0"/>
                  </a:spcAft>
                  <a:defRPr sz="1600" kern="1200">
                    <a:solidFill>
                      <a:schemeClr val="tx1"/>
                    </a:solidFill>
                    <a:latin typeface="Arial" charset="0"/>
                    <a:ea typeface="+mn-ea"/>
                    <a:cs typeface="+mn-cs"/>
                  </a:defRPr>
                </a:lvl3pPr>
                <a:lvl4pPr marL="1371600" algn="l" rtl="0" fontAlgn="base">
                  <a:lnSpc>
                    <a:spcPct val="80000"/>
                  </a:lnSpc>
                  <a:spcBef>
                    <a:spcPct val="20000"/>
                  </a:spcBef>
                  <a:spcAft>
                    <a:spcPct val="0"/>
                  </a:spcAft>
                  <a:defRPr sz="1600" kern="1200">
                    <a:solidFill>
                      <a:schemeClr val="tx1"/>
                    </a:solidFill>
                    <a:latin typeface="Arial" charset="0"/>
                    <a:ea typeface="+mn-ea"/>
                    <a:cs typeface="+mn-cs"/>
                  </a:defRPr>
                </a:lvl4pPr>
                <a:lvl5pPr marL="1828800" algn="l" rtl="0" fontAlgn="base">
                  <a:lnSpc>
                    <a:spcPct val="80000"/>
                  </a:lnSpc>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8" name="Connettore 1 17"/>
              <p:cNvCxnSpPr/>
              <p:nvPr/>
            </p:nvCxnSpPr>
            <p:spPr bwMode="auto">
              <a:xfrm>
                <a:off x="6014512" y="5103212"/>
                <a:ext cx="456313" cy="0"/>
              </a:xfrm>
              <a:prstGeom prst="line">
                <a:avLst/>
              </a:prstGeom>
              <a:noFill/>
              <a:ln w="9525" cap="flat" cmpd="sng" algn="ctr">
                <a:solidFill>
                  <a:schemeClr val="tx1"/>
                </a:solidFill>
                <a:prstDash val="solid"/>
                <a:round/>
                <a:headEnd type="none" w="med" len="med"/>
                <a:tailEnd type="none" w="med" len="med"/>
              </a:ln>
              <a:effectLst/>
            </p:spPr>
          </p:cxnSp>
          <p:sp>
            <p:nvSpPr>
              <p:cNvPr id="19" name="Connettore 18"/>
              <p:cNvSpPr/>
              <p:nvPr/>
            </p:nvSpPr>
            <p:spPr bwMode="auto">
              <a:xfrm>
                <a:off x="6662246" y="4516676"/>
                <a:ext cx="45719" cy="60159"/>
              </a:xfrm>
              <a:prstGeom prst="flowChartConnector">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it-IT"/>
                </a:defPPr>
                <a:lvl1pPr algn="l" rtl="0" fontAlgn="base">
                  <a:lnSpc>
                    <a:spcPct val="80000"/>
                  </a:lnSpc>
                  <a:spcBef>
                    <a:spcPct val="20000"/>
                  </a:spcBef>
                  <a:spcAft>
                    <a:spcPct val="0"/>
                  </a:spcAft>
                  <a:defRPr sz="1600" kern="1200">
                    <a:solidFill>
                      <a:schemeClr val="tx1"/>
                    </a:solidFill>
                    <a:latin typeface="Arial" charset="0"/>
                    <a:ea typeface="+mn-ea"/>
                    <a:cs typeface="+mn-cs"/>
                  </a:defRPr>
                </a:lvl1pPr>
                <a:lvl2pPr marL="457200" algn="l" rtl="0" fontAlgn="base">
                  <a:lnSpc>
                    <a:spcPct val="80000"/>
                  </a:lnSpc>
                  <a:spcBef>
                    <a:spcPct val="20000"/>
                  </a:spcBef>
                  <a:spcAft>
                    <a:spcPct val="0"/>
                  </a:spcAft>
                  <a:defRPr sz="1600" kern="1200">
                    <a:solidFill>
                      <a:schemeClr val="tx1"/>
                    </a:solidFill>
                    <a:latin typeface="Arial" charset="0"/>
                    <a:ea typeface="+mn-ea"/>
                    <a:cs typeface="+mn-cs"/>
                  </a:defRPr>
                </a:lvl2pPr>
                <a:lvl3pPr marL="914400" algn="l" rtl="0" fontAlgn="base">
                  <a:lnSpc>
                    <a:spcPct val="80000"/>
                  </a:lnSpc>
                  <a:spcBef>
                    <a:spcPct val="20000"/>
                  </a:spcBef>
                  <a:spcAft>
                    <a:spcPct val="0"/>
                  </a:spcAft>
                  <a:defRPr sz="1600" kern="1200">
                    <a:solidFill>
                      <a:schemeClr val="tx1"/>
                    </a:solidFill>
                    <a:latin typeface="Arial" charset="0"/>
                    <a:ea typeface="+mn-ea"/>
                    <a:cs typeface="+mn-cs"/>
                  </a:defRPr>
                </a:lvl3pPr>
                <a:lvl4pPr marL="1371600" algn="l" rtl="0" fontAlgn="base">
                  <a:lnSpc>
                    <a:spcPct val="80000"/>
                  </a:lnSpc>
                  <a:spcBef>
                    <a:spcPct val="20000"/>
                  </a:spcBef>
                  <a:spcAft>
                    <a:spcPct val="0"/>
                  </a:spcAft>
                  <a:defRPr sz="1600" kern="1200">
                    <a:solidFill>
                      <a:schemeClr val="tx1"/>
                    </a:solidFill>
                    <a:latin typeface="Arial" charset="0"/>
                    <a:ea typeface="+mn-ea"/>
                    <a:cs typeface="+mn-cs"/>
                  </a:defRPr>
                </a:lvl4pPr>
                <a:lvl5pPr marL="1828800" algn="l" rtl="0" fontAlgn="base">
                  <a:lnSpc>
                    <a:spcPct val="80000"/>
                  </a:lnSpc>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20" name="Connettore 1 19"/>
              <p:cNvCxnSpPr/>
              <p:nvPr/>
            </p:nvCxnSpPr>
            <p:spPr bwMode="auto">
              <a:xfrm>
                <a:off x="6472592" y="4550390"/>
                <a:ext cx="456313" cy="0"/>
              </a:xfrm>
              <a:prstGeom prst="line">
                <a:avLst/>
              </a:prstGeom>
              <a:noFill/>
              <a:ln w="9525" cap="flat" cmpd="sng" algn="ctr">
                <a:solidFill>
                  <a:schemeClr val="tx1"/>
                </a:solidFill>
                <a:prstDash val="solid"/>
                <a:round/>
                <a:headEnd type="none" w="med" len="med"/>
                <a:tailEnd type="none" w="med" len="med"/>
              </a:ln>
              <a:effectLst/>
            </p:spPr>
          </p:cxnSp>
          <p:sp>
            <p:nvSpPr>
              <p:cNvPr id="21" name="Connettore 20"/>
              <p:cNvSpPr/>
              <p:nvPr/>
            </p:nvSpPr>
            <p:spPr bwMode="auto">
              <a:xfrm>
                <a:off x="7127836" y="4170139"/>
                <a:ext cx="45719" cy="60159"/>
              </a:xfrm>
              <a:prstGeom prst="flowChartConnector">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it-IT"/>
                </a:defPPr>
                <a:lvl1pPr algn="l" rtl="0" fontAlgn="base">
                  <a:lnSpc>
                    <a:spcPct val="80000"/>
                  </a:lnSpc>
                  <a:spcBef>
                    <a:spcPct val="20000"/>
                  </a:spcBef>
                  <a:spcAft>
                    <a:spcPct val="0"/>
                  </a:spcAft>
                  <a:defRPr sz="1600" kern="1200">
                    <a:solidFill>
                      <a:schemeClr val="tx1"/>
                    </a:solidFill>
                    <a:latin typeface="Arial" charset="0"/>
                    <a:ea typeface="+mn-ea"/>
                    <a:cs typeface="+mn-cs"/>
                  </a:defRPr>
                </a:lvl1pPr>
                <a:lvl2pPr marL="457200" algn="l" rtl="0" fontAlgn="base">
                  <a:lnSpc>
                    <a:spcPct val="80000"/>
                  </a:lnSpc>
                  <a:spcBef>
                    <a:spcPct val="20000"/>
                  </a:spcBef>
                  <a:spcAft>
                    <a:spcPct val="0"/>
                  </a:spcAft>
                  <a:defRPr sz="1600" kern="1200">
                    <a:solidFill>
                      <a:schemeClr val="tx1"/>
                    </a:solidFill>
                    <a:latin typeface="Arial" charset="0"/>
                    <a:ea typeface="+mn-ea"/>
                    <a:cs typeface="+mn-cs"/>
                  </a:defRPr>
                </a:lvl2pPr>
                <a:lvl3pPr marL="914400" algn="l" rtl="0" fontAlgn="base">
                  <a:lnSpc>
                    <a:spcPct val="80000"/>
                  </a:lnSpc>
                  <a:spcBef>
                    <a:spcPct val="20000"/>
                  </a:spcBef>
                  <a:spcAft>
                    <a:spcPct val="0"/>
                  </a:spcAft>
                  <a:defRPr sz="1600" kern="1200">
                    <a:solidFill>
                      <a:schemeClr val="tx1"/>
                    </a:solidFill>
                    <a:latin typeface="Arial" charset="0"/>
                    <a:ea typeface="+mn-ea"/>
                    <a:cs typeface="+mn-cs"/>
                  </a:defRPr>
                </a:lvl3pPr>
                <a:lvl4pPr marL="1371600" algn="l" rtl="0" fontAlgn="base">
                  <a:lnSpc>
                    <a:spcPct val="80000"/>
                  </a:lnSpc>
                  <a:spcBef>
                    <a:spcPct val="20000"/>
                  </a:spcBef>
                  <a:spcAft>
                    <a:spcPct val="0"/>
                  </a:spcAft>
                  <a:defRPr sz="1600" kern="1200">
                    <a:solidFill>
                      <a:schemeClr val="tx1"/>
                    </a:solidFill>
                    <a:latin typeface="Arial" charset="0"/>
                    <a:ea typeface="+mn-ea"/>
                    <a:cs typeface="+mn-cs"/>
                  </a:defRPr>
                </a:lvl4pPr>
                <a:lvl5pPr marL="1828800" algn="l" rtl="0" fontAlgn="base">
                  <a:lnSpc>
                    <a:spcPct val="80000"/>
                  </a:lnSpc>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22" name="Connettore 1 21"/>
              <p:cNvCxnSpPr/>
              <p:nvPr/>
            </p:nvCxnSpPr>
            <p:spPr bwMode="auto">
              <a:xfrm>
                <a:off x="6931286" y="4200219"/>
                <a:ext cx="456313" cy="0"/>
              </a:xfrm>
              <a:prstGeom prst="line">
                <a:avLst/>
              </a:prstGeom>
              <a:noFill/>
              <a:ln w="9525" cap="flat" cmpd="sng" algn="ctr">
                <a:solidFill>
                  <a:schemeClr val="tx1"/>
                </a:solidFill>
                <a:prstDash val="solid"/>
                <a:round/>
                <a:headEnd type="none" w="med" len="med"/>
                <a:tailEnd type="none" w="med" len="med"/>
              </a:ln>
              <a:effectLst/>
            </p:spPr>
          </p:cxnSp>
          <p:cxnSp>
            <p:nvCxnSpPr>
              <p:cNvPr id="23" name="Connettore 1 22"/>
              <p:cNvCxnSpPr/>
              <p:nvPr/>
            </p:nvCxnSpPr>
            <p:spPr bwMode="auto">
              <a:xfrm flipV="1">
                <a:off x="6014512" y="4823107"/>
                <a:ext cx="0" cy="627646"/>
              </a:xfrm>
              <a:prstGeom prst="line">
                <a:avLst/>
              </a:prstGeom>
              <a:noFill/>
              <a:ln w="9525" cap="flat" cmpd="sng" algn="ctr">
                <a:solidFill>
                  <a:schemeClr val="tx1"/>
                </a:solidFill>
                <a:prstDash val="dash"/>
                <a:round/>
                <a:headEnd type="none" w="med" len="med"/>
                <a:tailEnd type="none" w="med" len="med"/>
              </a:ln>
              <a:effectLst/>
            </p:spPr>
          </p:cxnSp>
          <p:cxnSp>
            <p:nvCxnSpPr>
              <p:cNvPr id="24" name="Connettore 1 23"/>
              <p:cNvCxnSpPr/>
              <p:nvPr/>
            </p:nvCxnSpPr>
            <p:spPr bwMode="auto">
              <a:xfrm flipV="1">
                <a:off x="7385218" y="4209495"/>
                <a:ext cx="0" cy="613612"/>
              </a:xfrm>
              <a:prstGeom prst="line">
                <a:avLst/>
              </a:prstGeom>
              <a:noFill/>
              <a:ln w="9525" cap="flat" cmpd="sng" algn="ctr">
                <a:solidFill>
                  <a:schemeClr val="tx1"/>
                </a:solidFill>
                <a:prstDash val="dash"/>
                <a:round/>
                <a:headEnd type="none" w="med" len="med"/>
                <a:tailEnd type="none" w="med" len="med"/>
              </a:ln>
              <a:effectLst/>
            </p:spPr>
          </p:cxnSp>
        </p:grpSp>
        <p:cxnSp>
          <p:nvCxnSpPr>
            <p:cNvPr id="9" name="Connettore 1 8"/>
            <p:cNvCxnSpPr/>
            <p:nvPr/>
          </p:nvCxnSpPr>
          <p:spPr bwMode="auto">
            <a:xfrm flipV="1">
              <a:off x="5005059" y="4351506"/>
              <a:ext cx="1602565" cy="2003612"/>
            </a:xfrm>
            <a:prstGeom prst="line">
              <a:avLst/>
            </a:prstGeom>
            <a:noFill/>
            <a:ln w="9525" cap="flat" cmpd="sng" algn="ctr">
              <a:solidFill>
                <a:srgbClr val="FF0000"/>
              </a:solidFill>
              <a:prstDash val="dash"/>
              <a:round/>
              <a:headEnd type="none" w="med" len="med"/>
              <a:tailEnd type="none" w="med" len="med"/>
            </a:ln>
            <a:effectLst/>
          </p:spPr>
        </p:cxnSp>
      </p:grpSp>
    </p:spTree>
  </p:cSld>
  <p:clrMapOvr>
    <a:masterClrMapping/>
  </p:clrMapOvr>
  <p:transition>
    <p:spli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81923" name="Rectangle 24"/>
          <p:cNvSpPr>
            <a:spLocks noChangeArrowheads="1"/>
          </p:cNvSpPr>
          <p:nvPr/>
        </p:nvSpPr>
        <p:spPr bwMode="auto">
          <a:xfrm>
            <a:off x="914400" y="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lnSpc>
                <a:spcPct val="100000"/>
              </a:lnSpc>
              <a:spcBef>
                <a:spcPct val="0"/>
              </a:spcBef>
            </a:pPr>
            <a:r>
              <a:rPr lang="en-GB" sz="2800" b="1" dirty="0" smtClean="0">
                <a:latin typeface="Comic Sans MS" pitchFamily="66" charset="0"/>
                <a:sym typeface="Symbol" pitchFamily="18" charset="2"/>
              </a:rPr>
              <a:t>Timing Resolution (</a:t>
            </a:r>
            <a:r>
              <a:rPr lang="en-GB" sz="2800" b="1" dirty="0" err="1" smtClean="0">
                <a:latin typeface="Comic Sans MS" pitchFamily="66" charset="0"/>
                <a:sym typeface="Symbol" pitchFamily="18" charset="2"/>
              </a:rPr>
              <a:t>ps</a:t>
            </a:r>
            <a:r>
              <a:rPr lang="en-GB" sz="2800" b="1" dirty="0" smtClean="0">
                <a:latin typeface="Comic Sans MS" pitchFamily="66" charset="0"/>
                <a:sym typeface="Symbol" pitchFamily="18" charset="2"/>
              </a:rPr>
              <a:t> RMS)</a:t>
            </a:r>
            <a:endParaRPr lang="en-US" sz="2800" b="1" dirty="0">
              <a:latin typeface="Comic Sans MS" pitchFamily="66" charset="0"/>
              <a:sym typeface="Symbol" pitchFamily="18" charset="2"/>
            </a:endParaRPr>
          </a:p>
        </p:txBody>
      </p:sp>
      <p:graphicFrame>
        <p:nvGraphicFramePr>
          <p:cNvPr id="6" name="Tabella 5"/>
          <p:cNvGraphicFramePr>
            <a:graphicFrameLocks noGrp="1"/>
          </p:cNvGraphicFramePr>
          <p:nvPr>
            <p:extLst>
              <p:ext uri="{D42A27DB-BD31-4B8C-83A1-F6EECF244321}">
                <p14:modId xmlns:p14="http://schemas.microsoft.com/office/powerpoint/2010/main" val="3836100393"/>
              </p:ext>
            </p:extLst>
          </p:nvPr>
        </p:nvGraphicFramePr>
        <p:xfrm>
          <a:off x="258790" y="1216240"/>
          <a:ext cx="8489922" cy="3794494"/>
        </p:xfrm>
        <a:graphic>
          <a:graphicData uri="http://schemas.openxmlformats.org/drawingml/2006/table">
            <a:tbl>
              <a:tblPr firstRow="1" bandRow="1">
                <a:tableStyleId>{5C22544A-7EE6-4342-B048-85BDC9FD1C3A}</a:tableStyleId>
              </a:tblPr>
              <a:tblGrid>
                <a:gridCol w="2885392"/>
                <a:gridCol w="1120906"/>
                <a:gridCol w="1120906"/>
                <a:gridCol w="1120906"/>
                <a:gridCol w="1120906"/>
                <a:gridCol w="1120906"/>
              </a:tblGrid>
              <a:tr h="418156">
                <a:tc>
                  <a:txBody>
                    <a:bodyPr/>
                    <a:lstStyle/>
                    <a:p>
                      <a:pPr>
                        <a:lnSpc>
                          <a:spcPct val="115000"/>
                        </a:lnSpc>
                        <a:spcAft>
                          <a:spcPts val="0"/>
                        </a:spcAft>
                      </a:pPr>
                      <a:endParaRPr lang="it-IT" sz="1600" dirty="0">
                        <a:solidFill>
                          <a:schemeClr val="tx1"/>
                        </a:solidFill>
                        <a:effectLst/>
                        <a:latin typeface="Calibri"/>
                        <a:ea typeface="Calibri"/>
                        <a:cs typeface="Times New Roman"/>
                      </a:endParaRPr>
                    </a:p>
                  </a:txBody>
                  <a:tcPr>
                    <a:solidFill>
                      <a:schemeClr val="bg1"/>
                    </a:solidFill>
                  </a:tcPr>
                </a:tc>
                <a:tc gridSpan="5">
                  <a:txBody>
                    <a:bodyPr/>
                    <a:lstStyle/>
                    <a:p>
                      <a:pPr marL="0" algn="ctr" defTabSz="914400" rtl="0" eaLnBrk="1" latinLnBrk="0" hangingPunct="1">
                        <a:lnSpc>
                          <a:spcPct val="115000"/>
                        </a:lnSpc>
                        <a:spcAft>
                          <a:spcPts val="0"/>
                        </a:spcAft>
                      </a:pPr>
                      <a:r>
                        <a:rPr lang="it-IT" sz="1600" b="1" kern="1200" dirty="0" err="1" smtClean="0">
                          <a:solidFill>
                            <a:schemeClr val="tx1"/>
                          </a:solidFill>
                          <a:effectLst/>
                          <a:latin typeface="+mn-lt"/>
                          <a:ea typeface="+mn-ea"/>
                          <a:cs typeface="+mn-cs"/>
                        </a:rPr>
                        <a:t>Leading</a:t>
                      </a:r>
                      <a:r>
                        <a:rPr lang="it-IT" sz="1600" b="1" kern="1200" dirty="0" smtClean="0">
                          <a:solidFill>
                            <a:schemeClr val="tx1"/>
                          </a:solidFill>
                          <a:effectLst/>
                          <a:latin typeface="+mn-lt"/>
                          <a:ea typeface="+mn-ea"/>
                          <a:cs typeface="+mn-cs"/>
                        </a:rPr>
                        <a:t> </a:t>
                      </a:r>
                      <a:r>
                        <a:rPr lang="it-IT" sz="1600" b="1" kern="1200" dirty="0" err="1" smtClean="0">
                          <a:solidFill>
                            <a:schemeClr val="tx1"/>
                          </a:solidFill>
                          <a:effectLst/>
                          <a:latin typeface="+mn-lt"/>
                          <a:ea typeface="+mn-ea"/>
                          <a:cs typeface="+mn-cs"/>
                        </a:rPr>
                        <a:t>Edge</a:t>
                      </a:r>
                      <a:endParaRPr lang="it-IT" sz="1600" b="1" kern="1200" dirty="0">
                        <a:solidFill>
                          <a:schemeClr val="tx1"/>
                        </a:solidFill>
                        <a:effectLst/>
                        <a:latin typeface="+mn-lt"/>
                        <a:ea typeface="+mn-ea"/>
                        <a:cs typeface="+mn-cs"/>
                      </a:endParaRPr>
                    </a:p>
                  </a:txBody>
                  <a:tcPr>
                    <a:solidFill>
                      <a:srgbClr val="C2FFAF"/>
                    </a:solidFill>
                  </a:tcPr>
                </a:tc>
                <a:tc hMerge="1">
                  <a:txBody>
                    <a:bodyPr/>
                    <a:lstStyle/>
                    <a:p>
                      <a:pPr marL="0" algn="ctr" defTabSz="914400" rtl="0" eaLnBrk="1" latinLnBrk="0" hangingPunct="1">
                        <a:lnSpc>
                          <a:spcPct val="115000"/>
                        </a:lnSpc>
                        <a:spcAft>
                          <a:spcPts val="0"/>
                        </a:spcAft>
                      </a:pPr>
                      <a:endParaRPr lang="it-IT" sz="1600" b="1" kern="1200" dirty="0">
                        <a:solidFill>
                          <a:schemeClr val="tx1"/>
                        </a:solidFill>
                        <a:effectLst/>
                        <a:latin typeface="+mn-lt"/>
                        <a:ea typeface="+mn-ea"/>
                        <a:cs typeface="+mn-cs"/>
                      </a:endParaRPr>
                    </a:p>
                  </a:txBody>
                  <a:tcPr>
                    <a:gradFill flip="none" rotWithShape="1">
                      <a:gsLst>
                        <a:gs pos="0">
                          <a:srgbClr val="FBEAC7"/>
                        </a:gs>
                        <a:gs pos="99000">
                          <a:srgbClr val="FD8B8B"/>
                        </a:gs>
                      </a:gsLst>
                      <a:lin ang="5400000" scaled="0"/>
                      <a:tileRect/>
                    </a:gradFill>
                  </a:tcPr>
                </a:tc>
                <a:tc hMerge="1">
                  <a:txBody>
                    <a:bodyPr/>
                    <a:lstStyle/>
                    <a:p>
                      <a:pPr marL="0" algn="ctr" defTabSz="914400" rtl="0" eaLnBrk="1" latinLnBrk="0" hangingPunct="1">
                        <a:lnSpc>
                          <a:spcPct val="115000"/>
                        </a:lnSpc>
                        <a:spcAft>
                          <a:spcPts val="0"/>
                        </a:spcAft>
                      </a:pPr>
                      <a:endParaRPr lang="it-IT" sz="1600" b="1" kern="1200" dirty="0">
                        <a:solidFill>
                          <a:schemeClr val="tx1"/>
                        </a:solidFill>
                        <a:effectLst/>
                        <a:latin typeface="+mn-lt"/>
                        <a:ea typeface="+mn-ea"/>
                        <a:cs typeface="+mn-cs"/>
                      </a:endParaRPr>
                    </a:p>
                  </a:txBody>
                  <a:tcPr>
                    <a:gradFill flip="none" rotWithShape="1">
                      <a:gsLst>
                        <a:gs pos="0">
                          <a:srgbClr val="FBEAC7"/>
                        </a:gs>
                        <a:gs pos="99000">
                          <a:srgbClr val="FD8B8B"/>
                        </a:gs>
                      </a:gsLst>
                      <a:lin ang="5400000" scaled="0"/>
                      <a:tileRect/>
                    </a:gradFill>
                  </a:tcPr>
                </a:tc>
                <a:tc hMerge="1">
                  <a:txBody>
                    <a:bodyPr/>
                    <a:lstStyle/>
                    <a:p>
                      <a:pPr marL="0" algn="ctr" defTabSz="914400" rtl="0" eaLnBrk="1" latinLnBrk="0" hangingPunct="1">
                        <a:lnSpc>
                          <a:spcPct val="115000"/>
                        </a:lnSpc>
                        <a:spcAft>
                          <a:spcPts val="0"/>
                        </a:spcAft>
                      </a:pPr>
                      <a:endParaRPr lang="it-IT" sz="1600" b="1" kern="1200" dirty="0">
                        <a:solidFill>
                          <a:schemeClr val="tx1"/>
                        </a:solidFill>
                        <a:effectLst/>
                        <a:latin typeface="+mn-lt"/>
                        <a:ea typeface="+mn-ea"/>
                        <a:cs typeface="+mn-cs"/>
                      </a:endParaRPr>
                    </a:p>
                  </a:txBody>
                  <a:tcPr>
                    <a:gradFill flip="none" rotWithShape="1">
                      <a:gsLst>
                        <a:gs pos="0">
                          <a:srgbClr val="FBEAC7"/>
                        </a:gs>
                        <a:gs pos="99000">
                          <a:srgbClr val="FD8B8B"/>
                        </a:gs>
                      </a:gsLst>
                      <a:lin ang="5400000" scaled="0"/>
                      <a:tileRect/>
                    </a:gradFill>
                  </a:tcPr>
                </a:tc>
                <a:tc hMerge="1">
                  <a:txBody>
                    <a:bodyPr/>
                    <a:lstStyle/>
                    <a:p>
                      <a:pPr marL="0" algn="ctr" defTabSz="914400" rtl="0" eaLnBrk="1" latinLnBrk="0" hangingPunct="1">
                        <a:lnSpc>
                          <a:spcPct val="115000"/>
                        </a:lnSpc>
                        <a:spcAft>
                          <a:spcPts val="0"/>
                        </a:spcAft>
                      </a:pPr>
                      <a:endParaRPr lang="it-IT" sz="1600" b="1" kern="1200" dirty="0">
                        <a:solidFill>
                          <a:schemeClr val="tx1"/>
                        </a:solidFill>
                        <a:effectLst/>
                        <a:latin typeface="+mn-lt"/>
                        <a:ea typeface="+mn-ea"/>
                        <a:cs typeface="+mn-cs"/>
                      </a:endParaRPr>
                    </a:p>
                  </a:txBody>
                  <a:tcPr>
                    <a:gradFill flip="none" rotWithShape="1">
                      <a:gsLst>
                        <a:gs pos="0">
                          <a:srgbClr val="FBEAC7"/>
                        </a:gs>
                        <a:gs pos="99000">
                          <a:srgbClr val="FD8B8B"/>
                        </a:gs>
                      </a:gsLst>
                      <a:lin ang="5400000" scaled="0"/>
                      <a:tileRect/>
                    </a:gradFill>
                  </a:tcPr>
                </a:tc>
              </a:tr>
              <a:tr h="418156">
                <a:tc>
                  <a:txBody>
                    <a:bodyPr/>
                    <a:lstStyle/>
                    <a:p>
                      <a:pPr marL="0" algn="l" defTabSz="914400" rtl="0" eaLnBrk="1" latinLnBrk="0" hangingPunct="1">
                        <a:lnSpc>
                          <a:spcPct val="115000"/>
                        </a:lnSpc>
                        <a:spcAft>
                          <a:spcPts val="0"/>
                        </a:spcAft>
                      </a:pPr>
                      <a:r>
                        <a:rPr lang="it-IT" sz="1600" b="1" kern="1200" dirty="0" smtClean="0">
                          <a:solidFill>
                            <a:schemeClr val="dk1"/>
                          </a:solidFill>
                          <a:effectLst/>
                          <a:latin typeface="+mn-lt"/>
                          <a:ea typeface="+mn-ea"/>
                          <a:cs typeface="+mn-cs"/>
                        </a:rPr>
                        <a:t>Board </a:t>
                      </a:r>
                      <a:r>
                        <a:rPr lang="it-IT" sz="1600" b="1" kern="1200" dirty="0" err="1" smtClean="0">
                          <a:solidFill>
                            <a:schemeClr val="dk1"/>
                          </a:solidFill>
                          <a:effectLst/>
                          <a:latin typeface="+mn-lt"/>
                          <a:ea typeface="+mn-ea"/>
                          <a:cs typeface="+mn-cs"/>
                        </a:rPr>
                        <a:t>Type</a:t>
                      </a:r>
                      <a:endParaRPr lang="it-IT" sz="1600" b="1" kern="1200" dirty="0">
                        <a:solidFill>
                          <a:schemeClr val="dk1"/>
                        </a:solidFill>
                        <a:effectLst/>
                        <a:latin typeface="+mn-lt"/>
                        <a:ea typeface="+mn-ea"/>
                        <a:cs typeface="+mn-cs"/>
                      </a:endParaRPr>
                    </a:p>
                  </a:txBody>
                  <a:tcPr>
                    <a:solidFill>
                      <a:schemeClr val="accent1">
                        <a:lumMod val="90000"/>
                      </a:schemeClr>
                    </a:solidFill>
                  </a:tcPr>
                </a:tc>
                <a:tc>
                  <a:txBody>
                    <a:bodyPr/>
                    <a:lstStyle/>
                    <a:p>
                      <a:pPr algn="ctr">
                        <a:lnSpc>
                          <a:spcPct val="115000"/>
                        </a:lnSpc>
                        <a:spcAft>
                          <a:spcPts val="0"/>
                        </a:spcAft>
                      </a:pPr>
                      <a:r>
                        <a:rPr lang="en-US" sz="1600" b="1" dirty="0" smtClean="0">
                          <a:solidFill>
                            <a:schemeClr val="tx1"/>
                          </a:solidFill>
                          <a:effectLst/>
                        </a:rPr>
                        <a:t>0.8 ns</a:t>
                      </a:r>
                      <a:endParaRPr lang="it-IT" sz="1600" b="1" dirty="0">
                        <a:solidFill>
                          <a:schemeClr val="tx1"/>
                        </a:solidFill>
                        <a:effectLst/>
                        <a:latin typeface="Calibri"/>
                        <a:ea typeface="Calibri"/>
                        <a:cs typeface="Times New Roman"/>
                      </a:endParaRPr>
                    </a:p>
                  </a:txBody>
                  <a:tcPr>
                    <a:lnB w="12700" cap="flat" cmpd="sng" algn="ctr">
                      <a:solidFill>
                        <a:schemeClr val="tx1"/>
                      </a:solidFill>
                      <a:prstDash val="solid"/>
                      <a:round/>
                      <a:headEnd type="none" w="med" len="med"/>
                      <a:tailEnd type="none" w="med" len="med"/>
                    </a:lnB>
                    <a:solidFill>
                      <a:srgbClr val="C2FFAF"/>
                    </a:solidFill>
                  </a:tcPr>
                </a:tc>
                <a:tc>
                  <a:txBody>
                    <a:bodyPr/>
                    <a:lstStyle/>
                    <a:p>
                      <a:pPr marL="0" algn="ctr" defTabSz="914400" rtl="0" eaLnBrk="1" latinLnBrk="0" hangingPunct="1">
                        <a:lnSpc>
                          <a:spcPct val="115000"/>
                        </a:lnSpc>
                        <a:spcAft>
                          <a:spcPts val="0"/>
                        </a:spcAft>
                      </a:pPr>
                      <a:r>
                        <a:rPr lang="it-IT" sz="1600" b="1" kern="1200" dirty="0" smtClean="0">
                          <a:solidFill>
                            <a:schemeClr val="tx1"/>
                          </a:solidFill>
                          <a:effectLst/>
                          <a:latin typeface="+mn-lt"/>
                          <a:ea typeface="+mn-ea"/>
                          <a:cs typeface="+mn-cs"/>
                        </a:rPr>
                        <a:t>1.6 ns</a:t>
                      </a:r>
                      <a:endParaRPr lang="it-IT" sz="1600" b="1" kern="1200" dirty="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rgbClr val="C2FFAF"/>
                    </a:solidFill>
                  </a:tcPr>
                </a:tc>
                <a:tc>
                  <a:txBody>
                    <a:bodyPr/>
                    <a:lstStyle/>
                    <a:p>
                      <a:pPr marL="0" algn="ctr" defTabSz="914400" rtl="0" eaLnBrk="1" latinLnBrk="0" hangingPunct="1">
                        <a:lnSpc>
                          <a:spcPct val="115000"/>
                        </a:lnSpc>
                        <a:spcAft>
                          <a:spcPts val="0"/>
                        </a:spcAft>
                      </a:pPr>
                      <a:r>
                        <a:rPr lang="it-IT" sz="1600" b="1" kern="1200" dirty="0" smtClean="0">
                          <a:solidFill>
                            <a:schemeClr val="tx1"/>
                          </a:solidFill>
                          <a:effectLst/>
                          <a:latin typeface="+mn-lt"/>
                          <a:ea typeface="+mn-ea"/>
                          <a:cs typeface="+mn-cs"/>
                        </a:rPr>
                        <a:t>2.5 ns</a:t>
                      </a:r>
                      <a:endParaRPr lang="it-IT" sz="1600" b="1" kern="1200" dirty="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rgbClr val="C2FFAF"/>
                    </a:solidFill>
                  </a:tcPr>
                </a:tc>
                <a:tc>
                  <a:txBody>
                    <a:bodyPr/>
                    <a:lstStyle/>
                    <a:p>
                      <a:pPr marL="0" algn="ctr" defTabSz="914400" rtl="0" eaLnBrk="1" latinLnBrk="0" hangingPunct="1">
                        <a:lnSpc>
                          <a:spcPct val="115000"/>
                        </a:lnSpc>
                        <a:spcAft>
                          <a:spcPts val="0"/>
                        </a:spcAft>
                      </a:pPr>
                      <a:r>
                        <a:rPr lang="it-IT" sz="1600" b="1" kern="1200" dirty="0" smtClean="0">
                          <a:solidFill>
                            <a:schemeClr val="tx1"/>
                          </a:solidFill>
                          <a:effectLst/>
                          <a:latin typeface="+mn-lt"/>
                          <a:ea typeface="+mn-ea"/>
                          <a:cs typeface="+mn-cs"/>
                        </a:rPr>
                        <a:t>5 ns</a:t>
                      </a:r>
                      <a:endParaRPr lang="it-IT" sz="1600" b="1" kern="1200" dirty="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rgbClr val="C2FFAF"/>
                    </a:solidFill>
                  </a:tcPr>
                </a:tc>
                <a:tc>
                  <a:txBody>
                    <a:bodyPr/>
                    <a:lstStyle/>
                    <a:p>
                      <a:pPr marL="0" algn="ctr" defTabSz="914400" rtl="0" eaLnBrk="1" latinLnBrk="0" hangingPunct="1">
                        <a:lnSpc>
                          <a:spcPct val="115000"/>
                        </a:lnSpc>
                        <a:spcAft>
                          <a:spcPts val="0"/>
                        </a:spcAft>
                      </a:pPr>
                      <a:r>
                        <a:rPr lang="it-IT" sz="1600" b="1" kern="1200" dirty="0" smtClean="0">
                          <a:solidFill>
                            <a:schemeClr val="tx1"/>
                          </a:solidFill>
                          <a:effectLst/>
                          <a:latin typeface="+mn-lt"/>
                          <a:ea typeface="+mn-ea"/>
                          <a:cs typeface="+mn-cs"/>
                        </a:rPr>
                        <a:t>10 ns</a:t>
                      </a:r>
                      <a:endParaRPr lang="it-IT" sz="1600" b="1" kern="1200" dirty="0">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solidFill>
                      <a:srgbClr val="C2FFAF"/>
                    </a:solidFill>
                  </a:tcPr>
                </a:tc>
              </a:tr>
              <a:tr h="418156">
                <a:tc>
                  <a:txBody>
                    <a:bodyPr/>
                    <a:lstStyle/>
                    <a:p>
                      <a:pPr>
                        <a:lnSpc>
                          <a:spcPct val="115000"/>
                        </a:lnSpc>
                        <a:spcAft>
                          <a:spcPts val="0"/>
                        </a:spcAft>
                      </a:pPr>
                      <a:r>
                        <a:rPr lang="en-US" sz="1600" dirty="0" smtClean="0">
                          <a:effectLst/>
                          <a:latin typeface="+mn-lt"/>
                          <a:ea typeface="+mn-ea"/>
                          <a:cs typeface="+mn-cs"/>
                        </a:rPr>
                        <a:t>2GS/s</a:t>
                      </a:r>
                      <a:r>
                        <a:rPr lang="en-US" sz="1600" baseline="0" dirty="0" smtClean="0">
                          <a:effectLst/>
                          <a:latin typeface="+mn-lt"/>
                          <a:ea typeface="+mn-ea"/>
                          <a:cs typeface="+mn-cs"/>
                        </a:rPr>
                        <a:t> 10bit (x751)</a:t>
                      </a:r>
                      <a:endParaRPr lang="it-IT" sz="1600" dirty="0">
                        <a:effectLst/>
                        <a:latin typeface="Calibri"/>
                        <a:ea typeface="Calibri"/>
                        <a:cs typeface="Times New Roman"/>
                      </a:endParaRPr>
                    </a:p>
                  </a:txBody>
                  <a:tcPr>
                    <a:lnR w="12700" cap="flat" cmpd="sng" algn="ctr">
                      <a:solidFill>
                        <a:schemeClr val="tx1"/>
                      </a:solidFill>
                      <a:prstDash val="solid"/>
                      <a:round/>
                      <a:headEnd type="none" w="med" len="med"/>
                      <a:tailEnd type="none" w="med" len="med"/>
                    </a:lnR>
                    <a:solidFill>
                      <a:schemeClr val="accent1">
                        <a:lumMod val="90000"/>
                      </a:schemeClr>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14</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9</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r>
              <a:tr h="418156">
                <a:tc>
                  <a:txBody>
                    <a:bodyPr/>
                    <a:lstStyle/>
                    <a:p>
                      <a:pPr>
                        <a:lnSpc>
                          <a:spcPct val="115000"/>
                        </a:lnSpc>
                        <a:spcAft>
                          <a:spcPts val="0"/>
                        </a:spcAft>
                      </a:pPr>
                      <a:r>
                        <a:rPr lang="en-US" sz="1600" dirty="0" smtClean="0">
                          <a:effectLst/>
                        </a:rPr>
                        <a:t>4GS/s 10bit (x761)</a:t>
                      </a:r>
                      <a:endParaRPr lang="it-IT" sz="1600" dirty="0">
                        <a:effectLst/>
                        <a:latin typeface="Calibri"/>
                        <a:ea typeface="Calibri"/>
                        <a:cs typeface="Times New Roman"/>
                      </a:endParaRPr>
                    </a:p>
                  </a:txBody>
                  <a:tcPr>
                    <a:lnR w="12700" cap="flat" cmpd="sng" algn="ctr">
                      <a:solidFill>
                        <a:schemeClr val="tx1"/>
                      </a:solidFill>
                      <a:prstDash val="solid"/>
                      <a:round/>
                      <a:headEnd type="none" w="med" len="med"/>
                      <a:tailEnd type="none" w="med" len="med"/>
                    </a:lnR>
                    <a:solidFill>
                      <a:schemeClr val="accent1">
                        <a:lumMod val="90000"/>
                      </a:schemeClr>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6</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6</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r>
              <a:tr h="418156">
                <a:tc>
                  <a:txBody>
                    <a:bodyPr/>
                    <a:lstStyle/>
                    <a:p>
                      <a:pPr>
                        <a:lnSpc>
                          <a:spcPct val="115000"/>
                        </a:lnSpc>
                        <a:spcAft>
                          <a:spcPts val="0"/>
                        </a:spcAft>
                      </a:pPr>
                      <a:r>
                        <a:rPr lang="en-US" sz="1600" dirty="0" smtClean="0">
                          <a:effectLst/>
                        </a:rPr>
                        <a:t>Switched Capacitor ADCs (x742/x743)</a:t>
                      </a:r>
                      <a:endParaRPr lang="it-IT" sz="1600" dirty="0">
                        <a:effectLst/>
                        <a:latin typeface="Calibri"/>
                        <a:ea typeface="Calibri"/>
                        <a:cs typeface="Times New Roman"/>
                      </a:endParaRPr>
                    </a:p>
                  </a:txBody>
                  <a:tcPr>
                    <a:lnR w="12700" cap="flat" cmpd="sng" algn="ctr">
                      <a:solidFill>
                        <a:schemeClr val="tx1"/>
                      </a:solidFill>
                      <a:prstDash val="solid"/>
                      <a:round/>
                      <a:headEnd type="none" w="med" len="med"/>
                      <a:tailEnd type="none" w="med" len="med"/>
                    </a:lnR>
                    <a:solidFill>
                      <a:schemeClr val="accent1">
                        <a:lumMod val="90000"/>
                      </a:schemeClr>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5</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5</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r>
              <a:tr h="418156">
                <a:tc>
                  <a:txBody>
                    <a:bodyPr/>
                    <a:lstStyle/>
                    <a:p>
                      <a:pPr>
                        <a:lnSpc>
                          <a:spcPct val="115000"/>
                        </a:lnSpc>
                        <a:spcAft>
                          <a:spcPts val="0"/>
                        </a:spcAft>
                      </a:pPr>
                      <a:r>
                        <a:rPr lang="en-US" sz="1600" dirty="0" smtClean="0">
                          <a:effectLst/>
                        </a:rPr>
                        <a:t>500MS/s 14 bit</a:t>
                      </a:r>
                      <a:r>
                        <a:rPr lang="en-US" sz="1600" baseline="0" dirty="0" smtClean="0">
                          <a:effectLst/>
                        </a:rPr>
                        <a:t> (x730) (*)</a:t>
                      </a:r>
                      <a:endParaRPr lang="it-IT" sz="1600" dirty="0">
                        <a:effectLst/>
                        <a:latin typeface="Calibri"/>
                        <a:ea typeface="Calibri"/>
                        <a:cs typeface="Times New Roman"/>
                      </a:endParaRPr>
                    </a:p>
                  </a:txBody>
                  <a:tcPr>
                    <a:lnR w="12700" cap="flat" cmpd="sng" algn="ctr">
                      <a:solidFill>
                        <a:schemeClr val="tx1"/>
                      </a:solidFill>
                      <a:prstDash val="solid"/>
                      <a:round/>
                      <a:headEnd type="none" w="med" len="med"/>
                      <a:tailEnd type="none" w="med" len="med"/>
                    </a:lnR>
                    <a:solidFill>
                      <a:schemeClr val="accent1">
                        <a:lumMod val="90000"/>
                      </a:schemeClr>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126</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30</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10</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r>
              <a:tr h="41815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rPr>
                        <a:t>500MS/s 14 bit</a:t>
                      </a:r>
                      <a:r>
                        <a:rPr lang="en-US" sz="1600" baseline="0" dirty="0" smtClean="0">
                          <a:effectLst/>
                        </a:rPr>
                        <a:t> (x730) (*)</a:t>
                      </a:r>
                      <a:endParaRPr lang="it-IT" sz="1600" baseline="0" dirty="0" smtClean="0">
                        <a:effectLst/>
                        <a:latin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it-IT" sz="1600" kern="1200" dirty="0" smtClean="0">
                          <a:solidFill>
                            <a:schemeClr val="dk1"/>
                          </a:solidFill>
                          <a:effectLst/>
                          <a:latin typeface="+mn-lt"/>
                          <a:ea typeface="+mn-ea"/>
                          <a:cs typeface="+mn-cs"/>
                        </a:rPr>
                        <a:t>+ input </a:t>
                      </a:r>
                      <a:r>
                        <a:rPr lang="it-IT" sz="1600" kern="1200" dirty="0" err="1" smtClean="0">
                          <a:solidFill>
                            <a:schemeClr val="dk1"/>
                          </a:solidFill>
                          <a:effectLst/>
                          <a:latin typeface="+mn-lt"/>
                          <a:ea typeface="+mn-ea"/>
                          <a:cs typeface="+mn-cs"/>
                        </a:rPr>
                        <a:t>shaper</a:t>
                      </a:r>
                      <a:endParaRPr lang="it-IT" sz="1600" kern="1200" dirty="0" smtClean="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solidFill>
                      <a:schemeClr val="accent1">
                        <a:lumMod val="90000"/>
                      </a:schemeClr>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12</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r>
              <a:tr h="41815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rPr>
                        <a:t>Analog CFD+TDC</a:t>
                      </a:r>
                      <a:endParaRPr lang="it-IT" sz="1600" dirty="0" smtClean="0">
                        <a:effectLst/>
                        <a:latin typeface="Calibri"/>
                        <a:ea typeface="Calibri"/>
                        <a:cs typeface="Times New Roman"/>
                      </a:endParaRPr>
                    </a:p>
                  </a:txBody>
                  <a:tcPr>
                    <a:lnR w="12700" cap="flat" cmpd="sng" algn="ctr">
                      <a:solidFill>
                        <a:schemeClr val="tx1"/>
                      </a:solidFill>
                      <a:prstDash val="solid"/>
                      <a:round/>
                      <a:headEnd type="none" w="med" len="med"/>
                      <a:tailEnd type="none" w="med" len="med"/>
                    </a:lnR>
                    <a:solidFill>
                      <a:schemeClr val="accent1">
                        <a:lumMod val="90000"/>
                      </a:schemeClr>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50</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50</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43</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c>
                  <a:txBody>
                    <a:bodyPr/>
                    <a:lstStyle/>
                    <a:p>
                      <a:pPr algn="ctr">
                        <a:lnSpc>
                          <a:spcPct val="115000"/>
                        </a:lnSpc>
                        <a:spcAft>
                          <a:spcPts val="0"/>
                        </a:spcAft>
                      </a:pPr>
                      <a:r>
                        <a:rPr lang="it-IT" sz="1800" kern="1200" dirty="0" smtClean="0">
                          <a:solidFill>
                            <a:schemeClr val="dk1"/>
                          </a:solidFill>
                          <a:effectLst/>
                          <a:latin typeface="+mn-lt"/>
                          <a:ea typeface="+mn-ea"/>
                          <a:cs typeface="+mn-cs"/>
                        </a:rPr>
                        <a:t>-</a:t>
                      </a:r>
                      <a:endParaRPr lang="it-IT" sz="180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FFAF"/>
                    </a:solidFill>
                  </a:tcPr>
                </a:tc>
              </a:tr>
            </a:tbl>
          </a:graphicData>
        </a:graphic>
      </p:graphicFrame>
      <p:sp>
        <p:nvSpPr>
          <p:cNvPr id="7" name="CasellaDiTesto 51"/>
          <p:cNvSpPr txBox="1">
            <a:spLocks noChangeArrowheads="1"/>
          </p:cNvSpPr>
          <p:nvPr/>
        </p:nvSpPr>
        <p:spPr bwMode="auto">
          <a:xfrm>
            <a:off x="268287" y="759288"/>
            <a:ext cx="476091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dirty="0" smtClean="0">
                <a:latin typeface="Comic Sans MS" pitchFamily="66" charset="0"/>
              </a:rPr>
              <a:t>START-STOP PULSES: 1 </a:t>
            </a:r>
            <a:r>
              <a:rPr lang="it-IT" b="1" dirty="0" err="1" smtClean="0">
                <a:latin typeface="Comic Sans MS" pitchFamily="66" charset="0"/>
              </a:rPr>
              <a:t>Vpp</a:t>
            </a:r>
            <a:endParaRPr lang="it-IT" b="1" dirty="0" smtClean="0">
              <a:latin typeface="Comic Sans MS" pitchFamily="66" charset="0"/>
            </a:endParaRPr>
          </a:p>
          <a:p>
            <a:pPr eaLnBrk="1" hangingPunct="1"/>
            <a:endParaRPr lang="it-IT" b="1" dirty="0">
              <a:latin typeface="Comic Sans MS" pitchFamily="66" charset="0"/>
            </a:endParaRPr>
          </a:p>
        </p:txBody>
      </p:sp>
      <p:sp>
        <p:nvSpPr>
          <p:cNvPr id="8" name="CasellaDiTesto 51"/>
          <p:cNvSpPr txBox="1">
            <a:spLocks noChangeArrowheads="1"/>
          </p:cNvSpPr>
          <p:nvPr/>
        </p:nvSpPr>
        <p:spPr bwMode="auto">
          <a:xfrm>
            <a:off x="742263" y="5182692"/>
            <a:ext cx="724559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sz="2000" dirty="0" smtClean="0">
                <a:latin typeface="Comic Sans MS" pitchFamily="66" charset="0"/>
              </a:rPr>
              <a:t>(*) </a:t>
            </a:r>
            <a:r>
              <a:rPr lang="it-IT" sz="2000" dirty="0" err="1" smtClean="0">
                <a:latin typeface="Comic Sans MS" pitchFamily="66" charset="0"/>
              </a:rPr>
              <a:t>digital</a:t>
            </a:r>
            <a:r>
              <a:rPr lang="it-IT" sz="2000" dirty="0" smtClean="0">
                <a:latin typeface="Comic Sans MS" pitchFamily="66" charset="0"/>
              </a:rPr>
              <a:t> CFD + time </a:t>
            </a:r>
            <a:r>
              <a:rPr lang="it-IT" sz="2000" dirty="0" err="1" smtClean="0">
                <a:latin typeface="Comic Sans MS" pitchFamily="66" charset="0"/>
              </a:rPr>
              <a:t>stamp</a:t>
            </a:r>
            <a:r>
              <a:rPr lang="it-IT" sz="2000" dirty="0" smtClean="0">
                <a:latin typeface="Comic Sans MS" pitchFamily="66" charset="0"/>
              </a:rPr>
              <a:t> </a:t>
            </a:r>
            <a:r>
              <a:rPr lang="it-IT" sz="2000" dirty="0" err="1" smtClean="0">
                <a:latin typeface="Comic Sans MS" pitchFamily="66" charset="0"/>
              </a:rPr>
              <a:t>interpolation</a:t>
            </a:r>
            <a:r>
              <a:rPr lang="it-IT" sz="2000" dirty="0" smtClean="0">
                <a:latin typeface="Comic Sans MS" pitchFamily="66" charset="0"/>
              </a:rPr>
              <a:t> on-line in the x730 (no </a:t>
            </a:r>
            <a:r>
              <a:rPr lang="it-IT" sz="2000" dirty="0" err="1" smtClean="0">
                <a:latin typeface="Comic Sans MS" pitchFamily="66" charset="0"/>
              </a:rPr>
              <a:t>waveform</a:t>
            </a:r>
            <a:r>
              <a:rPr lang="it-IT" sz="2000" dirty="0" smtClean="0">
                <a:latin typeface="Comic Sans MS" pitchFamily="66" charset="0"/>
              </a:rPr>
              <a:t> </a:t>
            </a:r>
            <a:r>
              <a:rPr lang="it-IT" sz="2000" dirty="0" err="1" smtClean="0">
                <a:latin typeface="Comic Sans MS" pitchFamily="66" charset="0"/>
              </a:rPr>
              <a:t>readout</a:t>
            </a:r>
            <a:r>
              <a:rPr lang="it-IT" sz="2000" dirty="0" smtClean="0">
                <a:latin typeface="Comic Sans MS" pitchFamily="66" charset="0"/>
              </a:rPr>
              <a:t>) and </a:t>
            </a:r>
            <a:r>
              <a:rPr lang="it-IT" sz="2000" dirty="0" err="1" smtClean="0">
                <a:latin typeface="Comic Sans MS" pitchFamily="66" charset="0"/>
              </a:rPr>
              <a:t>soon</a:t>
            </a:r>
            <a:r>
              <a:rPr lang="it-IT" sz="2000" dirty="0" smtClean="0">
                <a:latin typeface="Comic Sans MS" pitchFamily="66" charset="0"/>
              </a:rPr>
              <a:t> in the x743 </a:t>
            </a:r>
            <a:r>
              <a:rPr lang="it-IT" sz="2000" dirty="0" err="1" smtClean="0">
                <a:latin typeface="Comic Sans MS" pitchFamily="66" charset="0"/>
              </a:rPr>
              <a:t>too</a:t>
            </a:r>
            <a:r>
              <a:rPr lang="it-IT" sz="2000" dirty="0" smtClean="0">
                <a:latin typeface="Comic Sans MS" pitchFamily="66" charset="0"/>
              </a:rPr>
              <a:t>.</a:t>
            </a:r>
          </a:p>
          <a:p>
            <a:pPr eaLnBrk="1" hangingPunct="1"/>
            <a:endParaRPr lang="it-IT" sz="2000" dirty="0">
              <a:latin typeface="Comic Sans MS" pitchFamily="66" charset="0"/>
            </a:endParaRPr>
          </a:p>
        </p:txBody>
      </p:sp>
    </p:spTree>
    <p:extLst>
      <p:ext uri="{BB962C8B-B14F-4D97-AF65-F5344CB8AC3E}">
        <p14:creationId xmlns:p14="http://schemas.microsoft.com/office/powerpoint/2010/main" val="2615219277"/>
      </p:ext>
    </p:extLst>
  </p:cSld>
  <p:clrMapOvr>
    <a:masterClrMapping/>
  </p:clrMapOvr>
  <p:transition>
    <p:spli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37000"/>
                <a:lumOff val="63000"/>
              </a:schemeClr>
            </a:gs>
            <a:gs pos="100000">
              <a:schemeClr val="accent1">
                <a:lumMod val="67000"/>
              </a:schemeClr>
            </a:gs>
          </a:gsLst>
          <a:lin ang="16200000" scaled="1"/>
        </a:gradFill>
        <a:effectLst/>
      </p:bgPr>
    </p:bg>
    <p:spTree>
      <p:nvGrpSpPr>
        <p:cNvPr id="1" name=""/>
        <p:cNvGrpSpPr/>
        <p:nvPr/>
      </p:nvGrpSpPr>
      <p:grpSpPr>
        <a:xfrm>
          <a:off x="0" y="0"/>
          <a:ext cx="0" cy="0"/>
          <a:chOff x="0" y="0"/>
          <a:chExt cx="0" cy="0"/>
        </a:xfrm>
      </p:grpSpPr>
      <p:sp>
        <p:nvSpPr>
          <p:cNvPr id="3481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4820" name="WordArt 5"/>
          <p:cNvSpPr>
            <a:spLocks noChangeArrowheads="1" noChangeShapeType="1" noTextEdit="1"/>
          </p:cNvSpPr>
          <p:nvPr/>
        </p:nvSpPr>
        <p:spPr bwMode="auto">
          <a:xfrm>
            <a:off x="627320" y="2966484"/>
            <a:ext cx="7708605" cy="767316"/>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rPr>
              <a:t>SINLE BOARD for MULTI ANALYSIS</a:t>
            </a:r>
            <a:endParaRPr lang="it-IT"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endParaRPr>
          </a:p>
        </p:txBody>
      </p:sp>
    </p:spTree>
    <p:extLst>
      <p:ext uri="{BB962C8B-B14F-4D97-AF65-F5344CB8AC3E}">
        <p14:creationId xmlns:p14="http://schemas.microsoft.com/office/powerpoint/2010/main" val="384525580"/>
      </p:ext>
    </p:extLst>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29699" name="Rectangle 25"/>
          <p:cNvSpPr>
            <a:spLocks noGrp="1" noChangeArrowheads="1"/>
          </p:cNvSpPr>
          <p:nvPr>
            <p:ph type="title" idx="4294967295"/>
          </p:nvPr>
        </p:nvSpPr>
        <p:spPr bwMode="auto">
          <a:xfrm>
            <a:off x="1670050" y="0"/>
            <a:ext cx="7473950" cy="574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Readout Modes</a:t>
            </a:r>
          </a:p>
        </p:txBody>
      </p:sp>
      <p:sp>
        <p:nvSpPr>
          <p:cNvPr id="9" name="Text Box 2"/>
          <p:cNvSpPr txBox="1">
            <a:spLocks noChangeArrowheads="1"/>
          </p:cNvSpPr>
          <p:nvPr/>
        </p:nvSpPr>
        <p:spPr bwMode="auto">
          <a:xfrm>
            <a:off x="304800" y="753460"/>
            <a:ext cx="8610600" cy="5543550"/>
          </a:xfrm>
          <a:prstGeom prst="rect">
            <a:avLst/>
          </a:prstGeom>
          <a:solidFill>
            <a:srgbClr val="FFFFFF">
              <a:alpha val="49804"/>
            </a:srgbClr>
          </a:solidFill>
          <a:ln>
            <a:solidFill>
              <a:schemeClr val="bg1"/>
            </a:solidFill>
          </a:ln>
          <a:effectLst>
            <a:glow rad="228600">
              <a:schemeClr val="accent3">
                <a:satMod val="175000"/>
                <a:alpha val="40000"/>
              </a:schemeClr>
            </a:glow>
            <a:softEdge rad="317500"/>
          </a:effectLst>
        </p:spPr>
        <p:txBody>
          <a:bodyPr lIns="90000" tIns="46800" rIns="90000" bIns="46800"/>
          <a:lstStyle>
            <a:lvl1pPr marL="457200" indent="-4572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1pPr>
            <a:lvl2pPr marL="914400" indent="-4572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2pPr>
            <a:lvl3pPr marL="11430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3pPr>
            <a:lvl4pPr marL="16002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4pPr>
            <a:lvl5pPr marL="20574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5pPr>
            <a:lvl6pPr marL="25146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6pPr>
            <a:lvl7pPr marL="29718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7pPr>
            <a:lvl8pPr marL="34290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8pPr>
            <a:lvl9pPr marL="38862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9pPr>
          </a:lstStyle>
          <a:p>
            <a:pPr eaLnBrk="1" hangingPunct="1">
              <a:lnSpc>
                <a:spcPct val="90000"/>
              </a:lnSpc>
              <a:spcBef>
                <a:spcPts val="1500"/>
              </a:spcBef>
              <a:buClr>
                <a:srgbClr val="003546"/>
              </a:buClr>
              <a:buSzPct val="100000"/>
              <a:buFont typeface="Tahoma" pitchFamily="34" charset="0"/>
              <a:buChar char="•"/>
              <a:defRPr/>
            </a:pPr>
            <a:r>
              <a:rPr lang="en-US" sz="2000" b="1" dirty="0" smtClean="0">
                <a:latin typeface="Tahoma" pitchFamily="34" charset="0"/>
              </a:rPr>
              <a:t>CONET2 (1.25 Gb/s Optical Link):</a:t>
            </a:r>
          </a:p>
          <a:p>
            <a:pPr lvl="1" eaLnBrk="1" hangingPunct="1">
              <a:lnSpc>
                <a:spcPct val="90000"/>
              </a:lnSpc>
              <a:spcBef>
                <a:spcPts val="1200"/>
              </a:spcBef>
              <a:buClr>
                <a:srgbClr val="003546"/>
              </a:buClr>
              <a:buSzPct val="100000"/>
              <a:buFont typeface="Tahoma" pitchFamily="34" charset="0"/>
              <a:buChar char="•"/>
              <a:defRPr/>
            </a:pPr>
            <a:r>
              <a:rPr lang="en-US" sz="2000" dirty="0" smtClean="0">
                <a:latin typeface="Tahoma" pitchFamily="34" charset="0"/>
              </a:rPr>
              <a:t>Up to ~100MB/s per link</a:t>
            </a:r>
          </a:p>
          <a:p>
            <a:pPr lvl="1" eaLnBrk="1" hangingPunct="1">
              <a:lnSpc>
                <a:spcPct val="90000"/>
              </a:lnSpc>
              <a:spcBef>
                <a:spcPts val="1200"/>
              </a:spcBef>
              <a:buClr>
                <a:srgbClr val="003546"/>
              </a:buClr>
              <a:buSzPct val="100000"/>
              <a:buFont typeface="Tahoma" pitchFamily="34" charset="0"/>
              <a:buChar char="•"/>
              <a:defRPr/>
            </a:pPr>
            <a:r>
              <a:rPr lang="en-US" sz="2000" dirty="0" smtClean="0">
                <a:latin typeface="Tahoma" pitchFamily="34" charset="0"/>
              </a:rPr>
              <a:t>Daisy chainable (up to 8 boards)</a:t>
            </a:r>
            <a:endParaRPr lang="en-US" sz="2000" dirty="0">
              <a:latin typeface="Tahoma" pitchFamily="34" charset="0"/>
            </a:endParaRPr>
          </a:p>
          <a:p>
            <a:pPr lvl="1" eaLnBrk="1" hangingPunct="1">
              <a:lnSpc>
                <a:spcPct val="90000"/>
              </a:lnSpc>
              <a:spcBef>
                <a:spcPts val="1200"/>
              </a:spcBef>
              <a:buClr>
                <a:srgbClr val="003546"/>
              </a:buClr>
              <a:buSzPct val="100000"/>
              <a:buFont typeface="Tahoma" pitchFamily="34" charset="0"/>
              <a:buChar char="•"/>
              <a:defRPr/>
            </a:pPr>
            <a:r>
              <a:rPr lang="en-US" sz="1800" dirty="0" smtClean="0">
                <a:latin typeface="Tahoma" pitchFamily="34" charset="0"/>
              </a:rPr>
              <a:t>A2818 PCI (1 link), A3818 </a:t>
            </a:r>
            <a:r>
              <a:rPr lang="en-US" sz="1800" dirty="0" err="1" smtClean="0">
                <a:latin typeface="Tahoma" pitchFamily="34" charset="0"/>
              </a:rPr>
              <a:t>PCIe</a:t>
            </a:r>
            <a:r>
              <a:rPr lang="en-US" sz="1800" dirty="0" smtClean="0">
                <a:latin typeface="Tahoma" pitchFamily="34" charset="0"/>
              </a:rPr>
              <a:t> (1, 2 or 4 links)</a:t>
            </a:r>
          </a:p>
          <a:p>
            <a:pPr eaLnBrk="1" hangingPunct="1">
              <a:lnSpc>
                <a:spcPct val="90000"/>
              </a:lnSpc>
              <a:spcBef>
                <a:spcPts val="1500"/>
              </a:spcBef>
              <a:buClr>
                <a:srgbClr val="003546"/>
              </a:buClr>
              <a:buSzPct val="100000"/>
              <a:buFont typeface="Tahoma" pitchFamily="34" charset="0"/>
              <a:buChar char="•"/>
              <a:defRPr/>
            </a:pPr>
            <a:r>
              <a:rPr lang="en-US" sz="2000" b="1" dirty="0" smtClean="0">
                <a:latin typeface="Tahoma" pitchFamily="34" charset="0"/>
              </a:rPr>
              <a:t>VME64X</a:t>
            </a:r>
          </a:p>
          <a:p>
            <a:pPr lvl="1" eaLnBrk="1" hangingPunct="1">
              <a:lnSpc>
                <a:spcPct val="90000"/>
              </a:lnSpc>
              <a:spcBef>
                <a:spcPts val="1500"/>
              </a:spcBef>
              <a:buClr>
                <a:srgbClr val="003546"/>
              </a:buClr>
              <a:buSzPct val="100000"/>
              <a:buFont typeface="Tahoma" pitchFamily="34" charset="0"/>
              <a:buChar char="•"/>
              <a:defRPr/>
            </a:pPr>
            <a:r>
              <a:rPr lang="en-US" sz="2000" dirty="0" smtClean="0">
                <a:latin typeface="Tahoma" pitchFamily="34" charset="0"/>
              </a:rPr>
              <a:t>MBLT (~70MB), </a:t>
            </a:r>
            <a:r>
              <a:rPr lang="en-US" sz="2000" dirty="0">
                <a:latin typeface="Tahoma" pitchFamily="34" charset="0"/>
              </a:rPr>
              <a:t>2eVME and 2eSST </a:t>
            </a:r>
            <a:r>
              <a:rPr lang="en-US" sz="2000" dirty="0" smtClean="0">
                <a:latin typeface="Tahoma" pitchFamily="34" charset="0"/>
              </a:rPr>
              <a:t>(</a:t>
            </a:r>
            <a:r>
              <a:rPr lang="en-US" sz="2000" dirty="0">
                <a:latin typeface="Tahoma" pitchFamily="34" charset="0"/>
              </a:rPr>
              <a:t>~</a:t>
            </a:r>
            <a:r>
              <a:rPr lang="en-US" sz="2000" dirty="0" smtClean="0">
                <a:latin typeface="Tahoma" pitchFamily="34" charset="0"/>
              </a:rPr>
              <a:t>150MB) data readout</a:t>
            </a:r>
          </a:p>
          <a:p>
            <a:pPr lvl="1" eaLnBrk="1" hangingPunct="1">
              <a:lnSpc>
                <a:spcPct val="90000"/>
              </a:lnSpc>
              <a:spcBef>
                <a:spcPts val="1500"/>
              </a:spcBef>
              <a:buClr>
                <a:srgbClr val="003546"/>
              </a:buClr>
              <a:buSzPct val="100000"/>
              <a:buFont typeface="Tahoma" pitchFamily="34" charset="0"/>
              <a:buChar char="•"/>
              <a:defRPr/>
            </a:pPr>
            <a:r>
              <a:rPr lang="en-US" sz="2000" dirty="0" smtClean="0">
                <a:latin typeface="Tahoma" pitchFamily="34" charset="0"/>
              </a:rPr>
              <a:t>Chained Block Transfer</a:t>
            </a:r>
          </a:p>
          <a:p>
            <a:pPr lvl="1" eaLnBrk="1" hangingPunct="1">
              <a:lnSpc>
                <a:spcPct val="90000"/>
              </a:lnSpc>
              <a:spcBef>
                <a:spcPts val="1500"/>
              </a:spcBef>
              <a:buClr>
                <a:srgbClr val="003546"/>
              </a:buClr>
              <a:buSzPct val="100000"/>
              <a:buFont typeface="Tahoma" pitchFamily="34" charset="0"/>
              <a:buChar char="•"/>
              <a:defRPr/>
            </a:pPr>
            <a:r>
              <a:rPr lang="en-US" sz="2000" dirty="0" smtClean="0">
                <a:latin typeface="Tahoma" pitchFamily="34" charset="0"/>
              </a:rPr>
              <a:t>Backplane shared between boards (shared bandwidth)</a:t>
            </a:r>
          </a:p>
          <a:p>
            <a:pPr eaLnBrk="1" hangingPunct="1">
              <a:lnSpc>
                <a:spcPct val="90000"/>
              </a:lnSpc>
              <a:spcBef>
                <a:spcPts val="1500"/>
              </a:spcBef>
              <a:buClr>
                <a:srgbClr val="003546"/>
              </a:buClr>
              <a:buSzPct val="100000"/>
              <a:buFont typeface="Tahoma" pitchFamily="34" charset="0"/>
              <a:buChar char="•"/>
              <a:defRPr/>
            </a:pPr>
            <a:r>
              <a:rPr lang="en-US" sz="2000" b="1" dirty="0" smtClean="0">
                <a:latin typeface="Tahoma" pitchFamily="34" charset="0"/>
              </a:rPr>
              <a:t>USB 2.0</a:t>
            </a:r>
            <a:endParaRPr lang="en-US" sz="2000" b="1" dirty="0">
              <a:latin typeface="Tahoma" pitchFamily="34" charset="0"/>
            </a:endParaRPr>
          </a:p>
          <a:p>
            <a:pPr lvl="1" eaLnBrk="1" hangingPunct="1">
              <a:lnSpc>
                <a:spcPct val="90000"/>
              </a:lnSpc>
              <a:spcBef>
                <a:spcPts val="1500"/>
              </a:spcBef>
              <a:buClr>
                <a:srgbClr val="003546"/>
              </a:buClr>
              <a:buSzPct val="100000"/>
              <a:buFont typeface="Tahoma" pitchFamily="34" charset="0"/>
              <a:buChar char="•"/>
              <a:defRPr/>
            </a:pPr>
            <a:r>
              <a:rPr lang="en-US" sz="2000" dirty="0">
                <a:latin typeface="Tahoma" pitchFamily="34" charset="0"/>
              </a:rPr>
              <a:t>~30MB/s max </a:t>
            </a:r>
            <a:r>
              <a:rPr lang="en-US" sz="2000" dirty="0" smtClean="0">
                <a:latin typeface="Tahoma" pitchFamily="34" charset="0"/>
              </a:rPr>
              <a:t>bandwidth</a:t>
            </a:r>
          </a:p>
          <a:p>
            <a:pPr lvl="1" eaLnBrk="1" hangingPunct="1">
              <a:lnSpc>
                <a:spcPct val="90000"/>
              </a:lnSpc>
              <a:spcBef>
                <a:spcPts val="1500"/>
              </a:spcBef>
              <a:buClr>
                <a:srgbClr val="003546"/>
              </a:buClr>
              <a:buSzPct val="100000"/>
              <a:buFont typeface="Tahoma" pitchFamily="34" charset="0"/>
              <a:buChar char="•"/>
              <a:defRPr/>
            </a:pPr>
            <a:r>
              <a:rPr lang="en-US" sz="2000" dirty="0" smtClean="0">
                <a:latin typeface="Tahoma" pitchFamily="34" charset="0"/>
              </a:rPr>
              <a:t>No external hardware required</a:t>
            </a:r>
            <a:endParaRPr lang="en-US" sz="2000" dirty="0">
              <a:latin typeface="Tahoma" pitchFamily="34" charset="0"/>
            </a:endParaRPr>
          </a:p>
          <a:p>
            <a:pPr lvl="1" eaLnBrk="1" hangingPunct="1">
              <a:lnSpc>
                <a:spcPct val="90000"/>
              </a:lnSpc>
              <a:spcBef>
                <a:spcPts val="1500"/>
              </a:spcBef>
              <a:buClr>
                <a:srgbClr val="003546"/>
              </a:buClr>
              <a:buSzPct val="100000"/>
              <a:buFont typeface="Tahoma" pitchFamily="34" charset="0"/>
              <a:buChar char="•"/>
              <a:defRPr/>
            </a:pPr>
            <a:r>
              <a:rPr lang="en-US" sz="2000" dirty="0" smtClean="0">
                <a:latin typeface="Tahoma" pitchFamily="34" charset="0"/>
              </a:rPr>
              <a:t>Easy to use (e.g. portable systems, laptops, etc…)</a:t>
            </a:r>
          </a:p>
        </p:txBody>
      </p:sp>
    </p:spTree>
  </p:cSld>
  <p:clrMapOvr>
    <a:masterClrMapping/>
  </p:clrMapOvr>
  <p:transition>
    <p:spli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89091" name="Rectangle 24"/>
          <p:cNvSpPr>
            <a:spLocks noGrp="1" noChangeArrowheads="1"/>
          </p:cNvSpPr>
          <p:nvPr>
            <p:ph type="title" idx="4294967295"/>
          </p:nvPr>
        </p:nvSpPr>
        <p:spPr bwMode="auto">
          <a:xfrm>
            <a:off x="1600200" y="0"/>
            <a:ext cx="7543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An example: </a:t>
            </a:r>
            <a:r>
              <a:rPr lang="en-US" dirty="0" err="1" smtClean="0"/>
              <a:t>Phoswitch+LaBr</a:t>
            </a:r>
            <a:r>
              <a:rPr lang="en-US" dirty="0" smtClean="0"/>
              <a:t> detectors</a:t>
            </a:r>
          </a:p>
        </p:txBody>
      </p:sp>
      <p:sp>
        <p:nvSpPr>
          <p:cNvPr id="33" name="Segnaposto contenuto 1"/>
          <p:cNvSpPr>
            <a:spLocks noGrp="1"/>
          </p:cNvSpPr>
          <p:nvPr/>
        </p:nvSpPr>
        <p:spPr bwMode="auto">
          <a:xfrm>
            <a:off x="388107" y="953347"/>
            <a:ext cx="8367786" cy="495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b="1" dirty="0" smtClean="0">
                <a:latin typeface="Comic Sans MS" panose="030F0702030302020204" pitchFamily="66" charset="0"/>
              </a:rPr>
              <a:t>Requirements:</a:t>
            </a:r>
          </a:p>
          <a:p>
            <a:r>
              <a:rPr lang="en-US" sz="2800" dirty="0" err="1" smtClean="0">
                <a:latin typeface="Comic Sans MS" panose="030F0702030302020204" pitchFamily="66" charset="0"/>
              </a:rPr>
              <a:t>Phoswitch</a:t>
            </a:r>
            <a:r>
              <a:rPr lang="en-US" sz="2800" dirty="0" smtClean="0">
                <a:latin typeface="Comic Sans MS" panose="030F0702030302020204" pitchFamily="66" charset="0"/>
              </a:rPr>
              <a:t> detectors (e.g. </a:t>
            </a:r>
            <a:r>
              <a:rPr lang="en-US" sz="2800" dirty="0" err="1" smtClean="0">
                <a:latin typeface="Comic Sans MS" panose="030F0702030302020204" pitchFamily="66" charset="0"/>
              </a:rPr>
              <a:t>NaI</a:t>
            </a:r>
            <a:r>
              <a:rPr lang="en-US" sz="2800" dirty="0" smtClean="0">
                <a:latin typeface="Comic Sans MS" panose="030F0702030302020204" pitchFamily="66" charset="0"/>
              </a:rPr>
              <a:t> + LaBr</a:t>
            </a:r>
            <a:r>
              <a:rPr lang="en-US" sz="2800" baseline="-25000" dirty="0" smtClean="0">
                <a:latin typeface="Comic Sans MS" panose="030F0702030302020204" pitchFamily="66" charset="0"/>
              </a:rPr>
              <a:t>3</a:t>
            </a:r>
            <a:r>
              <a:rPr lang="en-US" sz="2800" dirty="0" smtClean="0">
                <a:latin typeface="Comic Sans MS" panose="030F0702030302020204" pitchFamily="66" charset="0"/>
              </a:rPr>
              <a:t>) require Pulse Shape Discrimination to  separate events that interact in one or in the other crystal  </a:t>
            </a:r>
          </a:p>
          <a:p>
            <a:r>
              <a:rPr lang="en-US" sz="2800" dirty="0" smtClean="0">
                <a:latin typeface="Comic Sans MS" panose="030F0702030302020204" pitchFamily="66" charset="0"/>
              </a:rPr>
              <a:t>Wide energy dynamic range (40KeV to 40MeV)</a:t>
            </a:r>
          </a:p>
          <a:p>
            <a:r>
              <a:rPr lang="en-US" sz="2800" dirty="0" smtClean="0">
                <a:latin typeface="Comic Sans MS" panose="030F0702030302020204" pitchFamily="66" charset="0"/>
              </a:rPr>
              <a:t>Precise Timing information</a:t>
            </a:r>
          </a:p>
          <a:p>
            <a:r>
              <a:rPr lang="en-US" sz="2800" dirty="0" smtClean="0">
                <a:latin typeface="Comic Sans MS" panose="030F0702030302020204" pitchFamily="66" charset="0"/>
              </a:rPr>
              <a:t>Multi-parametric analysis</a:t>
            </a:r>
          </a:p>
          <a:p>
            <a:r>
              <a:rPr lang="en-US" sz="2800" dirty="0" smtClean="0">
                <a:latin typeface="Comic Sans MS" panose="030F0702030302020204" pitchFamily="66" charset="0"/>
              </a:rPr>
              <a:t>PSD and Energy windowing</a:t>
            </a:r>
          </a:p>
          <a:p>
            <a:endParaRPr lang="en-US" sz="2800" dirty="0">
              <a:latin typeface="Comic Sans MS" panose="030F0702030302020204" pitchFamily="66" charset="0"/>
            </a:endParaRPr>
          </a:p>
          <a:p>
            <a:pPr marL="0" indent="0">
              <a:buNone/>
            </a:pPr>
            <a:r>
              <a:rPr lang="en-US" sz="2800" b="1" dirty="0" smtClean="0">
                <a:latin typeface="Comic Sans MS" panose="030F0702030302020204" pitchFamily="66" charset="0"/>
              </a:rPr>
              <a:t>One single board (x730) directly connected to the detectors (either LaBr</a:t>
            </a:r>
            <a:r>
              <a:rPr lang="en-US" sz="2800" b="1" baseline="-25000" dirty="0" smtClean="0">
                <a:latin typeface="Comic Sans MS" panose="030F0702030302020204" pitchFamily="66" charset="0"/>
              </a:rPr>
              <a:t>3</a:t>
            </a:r>
            <a:r>
              <a:rPr lang="en-US" sz="2800" b="1" dirty="0" smtClean="0">
                <a:latin typeface="Comic Sans MS" panose="030F0702030302020204" pitchFamily="66" charset="0"/>
              </a:rPr>
              <a:t> or </a:t>
            </a:r>
            <a:r>
              <a:rPr lang="en-US" sz="2800" b="1" dirty="0" err="1" smtClean="0">
                <a:latin typeface="Comic Sans MS" panose="030F0702030302020204" pitchFamily="66" charset="0"/>
              </a:rPr>
              <a:t>Phoswitch</a:t>
            </a:r>
            <a:r>
              <a:rPr lang="en-US" sz="2800" b="1" dirty="0" smtClean="0">
                <a:latin typeface="Comic Sans MS" panose="030F0702030302020204" pitchFamily="66" charset="0"/>
              </a:rPr>
              <a:t>) is able to manage the acquisition</a:t>
            </a:r>
          </a:p>
          <a:p>
            <a:pPr lvl="1"/>
            <a:endParaRPr lang="en-US" dirty="0">
              <a:latin typeface="Comic Sans MS" panose="030F0702030302020204" pitchFamily="66" charset="0"/>
            </a:endParaRPr>
          </a:p>
        </p:txBody>
      </p:sp>
    </p:spTree>
    <p:extLst>
      <p:ext uri="{BB962C8B-B14F-4D97-AF65-F5344CB8AC3E}">
        <p14:creationId xmlns:p14="http://schemas.microsoft.com/office/powerpoint/2010/main" val="304603291"/>
      </p:ext>
    </p:extLst>
  </p:cSld>
  <p:clrMapOvr>
    <a:masterClrMapping/>
  </p:clrMapOvr>
  <p:transition>
    <p:spli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89091" name="Rectangle 24"/>
          <p:cNvSpPr>
            <a:spLocks noGrp="1" noChangeArrowheads="1"/>
          </p:cNvSpPr>
          <p:nvPr>
            <p:ph type="title" idx="4294967295"/>
          </p:nvPr>
        </p:nvSpPr>
        <p:spPr bwMode="auto">
          <a:xfrm>
            <a:off x="1600200" y="0"/>
            <a:ext cx="7543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Waveforms</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49" y="1574527"/>
            <a:ext cx="8748713" cy="438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contenuto 1"/>
          <p:cNvSpPr>
            <a:spLocks noGrp="1"/>
          </p:cNvSpPr>
          <p:nvPr/>
        </p:nvSpPr>
        <p:spPr bwMode="auto">
          <a:xfrm>
            <a:off x="388107" y="953347"/>
            <a:ext cx="8367786" cy="62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400" dirty="0" err="1" smtClean="0">
                <a:latin typeface="Comic Sans MS" panose="030F0702030302020204" pitchFamily="66" charset="0"/>
              </a:rPr>
              <a:t>Phoswitch</a:t>
            </a:r>
            <a:r>
              <a:rPr lang="en-US" sz="2400" dirty="0" smtClean="0">
                <a:latin typeface="Comic Sans MS" panose="030F0702030302020204" pitchFamily="66" charset="0"/>
              </a:rPr>
              <a:t>: Different Pulse Shape for interactions in LaBr</a:t>
            </a:r>
            <a:r>
              <a:rPr lang="en-US" sz="2400" baseline="-25000" dirty="0" smtClean="0">
                <a:latin typeface="Comic Sans MS" panose="030F0702030302020204" pitchFamily="66" charset="0"/>
              </a:rPr>
              <a:t>3</a:t>
            </a:r>
            <a:r>
              <a:rPr lang="en-US" sz="2400" dirty="0" smtClean="0">
                <a:latin typeface="Comic Sans MS" panose="030F0702030302020204" pitchFamily="66" charset="0"/>
              </a:rPr>
              <a:t>, </a:t>
            </a:r>
            <a:r>
              <a:rPr lang="en-US" sz="2400" dirty="0" err="1" smtClean="0">
                <a:latin typeface="Comic Sans MS" panose="030F0702030302020204" pitchFamily="66" charset="0"/>
              </a:rPr>
              <a:t>NaI</a:t>
            </a:r>
            <a:r>
              <a:rPr lang="en-US" sz="2400" dirty="0" smtClean="0">
                <a:latin typeface="Comic Sans MS" panose="030F0702030302020204" pitchFamily="66" charset="0"/>
              </a:rPr>
              <a:t> or scattered in both (Compton)</a:t>
            </a:r>
            <a:endParaRPr lang="en-US" sz="2000" dirty="0" smtClean="0">
              <a:latin typeface="Comic Sans MS" panose="030F0702030302020204" pitchFamily="66" charset="0"/>
            </a:endParaRPr>
          </a:p>
          <a:p>
            <a:pPr lvl="1"/>
            <a:endParaRPr lang="en-US" sz="2000" dirty="0">
              <a:latin typeface="Comic Sans MS" panose="030F0702030302020204" pitchFamily="66" charset="0"/>
            </a:endParaRPr>
          </a:p>
        </p:txBody>
      </p:sp>
    </p:spTree>
    <p:extLst>
      <p:ext uri="{BB962C8B-B14F-4D97-AF65-F5344CB8AC3E}">
        <p14:creationId xmlns:p14="http://schemas.microsoft.com/office/powerpoint/2010/main" val="812021595"/>
      </p:ext>
    </p:extLst>
  </p:cSld>
  <p:clrMapOvr>
    <a:masterClrMapping/>
  </p:clrMapOvr>
  <p:transition>
    <p:spli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89091" name="Rectangle 24"/>
          <p:cNvSpPr>
            <a:spLocks noGrp="1" noChangeArrowheads="1"/>
          </p:cNvSpPr>
          <p:nvPr>
            <p:ph type="title" idx="4294967295"/>
          </p:nvPr>
        </p:nvSpPr>
        <p:spPr bwMode="auto">
          <a:xfrm>
            <a:off x="1600200" y="0"/>
            <a:ext cx="7543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Energy Spectrum</a:t>
            </a:r>
          </a:p>
        </p:txBody>
      </p:sp>
      <p:pic>
        <p:nvPicPr>
          <p:cNvPr id="5" name="Immagine 4"/>
          <p:cNvPicPr/>
          <p:nvPr/>
        </p:nvPicPr>
        <p:blipFill>
          <a:blip r:embed="rId3">
            <a:extLst>
              <a:ext uri="{28A0092B-C50C-407E-A947-70E740481C1C}">
                <a14:useLocalDpi xmlns:a14="http://schemas.microsoft.com/office/drawing/2010/main" val="0"/>
              </a:ext>
            </a:extLst>
          </a:blip>
          <a:srcRect/>
          <a:stretch>
            <a:fillRect/>
          </a:stretch>
        </p:blipFill>
        <p:spPr bwMode="auto">
          <a:xfrm>
            <a:off x="135078" y="1855640"/>
            <a:ext cx="8798713" cy="4124730"/>
          </a:xfrm>
          <a:prstGeom prst="rect">
            <a:avLst/>
          </a:prstGeom>
          <a:noFill/>
          <a:ln>
            <a:noFill/>
          </a:ln>
        </p:spPr>
      </p:pic>
      <p:sp>
        <p:nvSpPr>
          <p:cNvPr id="6" name="Segnaposto contenuto 1"/>
          <p:cNvSpPr>
            <a:spLocks noGrp="1"/>
          </p:cNvSpPr>
          <p:nvPr/>
        </p:nvSpPr>
        <p:spPr bwMode="auto">
          <a:xfrm>
            <a:off x="350541" y="722120"/>
            <a:ext cx="8367786" cy="113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dirty="0" smtClean="0">
                <a:latin typeface="Comic Sans MS" panose="030F0702030302020204" pitchFamily="66" charset="0"/>
              </a:rPr>
              <a:t>Energy Range up to 44MeV</a:t>
            </a:r>
          </a:p>
          <a:p>
            <a:pPr marL="0" indent="0">
              <a:buNone/>
            </a:pPr>
            <a:r>
              <a:rPr lang="en-US" sz="2000" dirty="0" smtClean="0">
                <a:latin typeface="Comic Sans MS" panose="030F0702030302020204" pitchFamily="66" charset="0"/>
              </a:rPr>
              <a:t>Resolution in LaBr</a:t>
            </a:r>
            <a:r>
              <a:rPr lang="en-US" sz="2000" baseline="-25000" dirty="0" smtClean="0">
                <a:latin typeface="Comic Sans MS" panose="030F0702030302020204" pitchFamily="66" charset="0"/>
              </a:rPr>
              <a:t>3</a:t>
            </a:r>
            <a:r>
              <a:rPr lang="en-US" sz="2000" dirty="0" smtClean="0">
                <a:latin typeface="Comic Sans MS" panose="030F0702030302020204" pitchFamily="66" charset="0"/>
              </a:rPr>
              <a:t>: 	19.2 </a:t>
            </a:r>
            <a:r>
              <a:rPr lang="en-US" sz="2000" dirty="0" err="1" smtClean="0">
                <a:latin typeface="Comic Sans MS" panose="030F0702030302020204" pitchFamily="66" charset="0"/>
              </a:rPr>
              <a:t>KeV</a:t>
            </a:r>
            <a:r>
              <a:rPr lang="en-US" sz="2000" dirty="0" smtClean="0">
                <a:latin typeface="Comic Sans MS" panose="030F0702030302020204" pitchFamily="66" charset="0"/>
              </a:rPr>
              <a:t> @ 662 </a:t>
            </a:r>
            <a:r>
              <a:rPr lang="en-US" sz="2000" dirty="0" err="1" smtClean="0">
                <a:latin typeface="Comic Sans MS" panose="030F0702030302020204" pitchFamily="66" charset="0"/>
              </a:rPr>
              <a:t>KeV</a:t>
            </a:r>
            <a:r>
              <a:rPr lang="en-US" sz="2000" dirty="0" smtClean="0">
                <a:latin typeface="Comic Sans MS" panose="030F0702030302020204" pitchFamily="66" charset="0"/>
              </a:rPr>
              <a:t> (2.9%)</a:t>
            </a:r>
          </a:p>
          <a:p>
            <a:pPr marL="0" indent="0">
              <a:buNone/>
            </a:pPr>
            <a:r>
              <a:rPr lang="en-US" sz="2000" dirty="0">
                <a:latin typeface="Comic Sans MS" panose="030F0702030302020204" pitchFamily="66" charset="0"/>
              </a:rPr>
              <a:t>	</a:t>
            </a:r>
            <a:r>
              <a:rPr lang="en-US" sz="2000" dirty="0" smtClean="0">
                <a:latin typeface="Comic Sans MS" panose="030F0702030302020204" pitchFamily="66" charset="0"/>
              </a:rPr>
              <a:t>		8.6 </a:t>
            </a:r>
            <a:r>
              <a:rPr lang="en-US" sz="2000" dirty="0" err="1" smtClean="0">
                <a:latin typeface="Comic Sans MS" panose="030F0702030302020204" pitchFamily="66" charset="0"/>
              </a:rPr>
              <a:t>KeV</a:t>
            </a:r>
            <a:r>
              <a:rPr lang="en-US" sz="2000" dirty="0" smtClean="0">
                <a:latin typeface="Comic Sans MS" panose="030F0702030302020204" pitchFamily="66" charset="0"/>
              </a:rPr>
              <a:t> @ 80 </a:t>
            </a:r>
            <a:r>
              <a:rPr lang="en-US" sz="2000" dirty="0" err="1" smtClean="0">
                <a:latin typeface="Comic Sans MS" panose="030F0702030302020204" pitchFamily="66" charset="0"/>
              </a:rPr>
              <a:t>KeV</a:t>
            </a:r>
            <a:r>
              <a:rPr lang="en-US" sz="2000" dirty="0" smtClean="0">
                <a:latin typeface="Comic Sans MS" panose="030F0702030302020204" pitchFamily="66" charset="0"/>
              </a:rPr>
              <a:t> (10.7%)</a:t>
            </a:r>
          </a:p>
          <a:p>
            <a:pPr marL="0" indent="0">
              <a:buNone/>
            </a:pPr>
            <a:endParaRPr lang="en-US" sz="2000" dirty="0" smtClean="0">
              <a:latin typeface="Comic Sans MS" panose="030F0702030302020204" pitchFamily="66" charset="0"/>
            </a:endParaRPr>
          </a:p>
          <a:p>
            <a:pPr lvl="1"/>
            <a:endParaRPr lang="en-US" sz="2000" dirty="0">
              <a:latin typeface="Comic Sans MS" panose="030F0702030302020204" pitchFamily="66" charset="0"/>
            </a:endParaRPr>
          </a:p>
        </p:txBody>
      </p:sp>
    </p:spTree>
    <p:extLst>
      <p:ext uri="{BB962C8B-B14F-4D97-AF65-F5344CB8AC3E}">
        <p14:creationId xmlns:p14="http://schemas.microsoft.com/office/powerpoint/2010/main" val="4106080039"/>
      </p:ext>
    </p:extLst>
  </p:cSld>
  <p:clrMapOvr>
    <a:masterClrMapping/>
  </p:clrMapOvr>
  <p:transition>
    <p:spli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1685924"/>
            <a:ext cx="8896350" cy="446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0"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89091" name="Rectangle 24"/>
          <p:cNvSpPr>
            <a:spLocks noGrp="1" noChangeArrowheads="1"/>
          </p:cNvSpPr>
          <p:nvPr>
            <p:ph type="title" idx="4294967295"/>
          </p:nvPr>
        </p:nvSpPr>
        <p:spPr bwMode="auto">
          <a:xfrm>
            <a:off x="1600200" y="0"/>
            <a:ext cx="7543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Time of Flight Spectrum</a:t>
            </a:r>
          </a:p>
        </p:txBody>
      </p:sp>
      <p:sp>
        <p:nvSpPr>
          <p:cNvPr id="5" name="Segnaposto contenuto 1"/>
          <p:cNvSpPr>
            <a:spLocks noGrp="1"/>
          </p:cNvSpPr>
          <p:nvPr/>
        </p:nvSpPr>
        <p:spPr bwMode="auto">
          <a:xfrm>
            <a:off x="350541" y="722120"/>
            <a:ext cx="8367786" cy="113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dirty="0" smtClean="0">
                <a:latin typeface="Comic Sans MS" panose="030F0702030302020204" pitchFamily="66" charset="0"/>
              </a:rPr>
              <a:t>3”x3” LaBr</a:t>
            </a:r>
            <a:r>
              <a:rPr lang="en-US" sz="2000" baseline="-25000" dirty="0" smtClean="0">
                <a:latin typeface="Comic Sans MS" panose="030F0702030302020204" pitchFamily="66" charset="0"/>
              </a:rPr>
              <a:t>3</a:t>
            </a:r>
            <a:r>
              <a:rPr lang="en-US" sz="2000" dirty="0" smtClean="0">
                <a:latin typeface="Comic Sans MS" panose="030F0702030302020204" pitchFamily="66" charset="0"/>
              </a:rPr>
              <a:t> to </a:t>
            </a:r>
            <a:r>
              <a:rPr lang="en-US" sz="2000" dirty="0" err="1" smtClean="0">
                <a:latin typeface="Comic Sans MS" panose="030F0702030302020204" pitchFamily="66" charset="0"/>
              </a:rPr>
              <a:t>Phoswitch</a:t>
            </a:r>
            <a:r>
              <a:rPr lang="en-US" sz="2000" dirty="0" smtClean="0">
                <a:latin typeface="Comic Sans MS" panose="030F0702030302020204" pitchFamily="66" charset="0"/>
              </a:rPr>
              <a:t> Time Of Flight</a:t>
            </a:r>
          </a:p>
          <a:p>
            <a:pPr marL="0" indent="0">
              <a:buNone/>
            </a:pPr>
            <a:r>
              <a:rPr lang="en-US" sz="2000" dirty="0" smtClean="0">
                <a:latin typeface="Comic Sans MS" panose="030F0702030302020204" pitchFamily="66" charset="0"/>
              </a:rPr>
              <a:t>Resolution = down to ~500 </a:t>
            </a:r>
            <a:r>
              <a:rPr lang="en-US" sz="2000" dirty="0" err="1" smtClean="0">
                <a:latin typeface="Comic Sans MS" panose="030F0702030302020204" pitchFamily="66" charset="0"/>
              </a:rPr>
              <a:t>ps</a:t>
            </a:r>
            <a:r>
              <a:rPr lang="en-US" sz="2000" dirty="0" smtClean="0">
                <a:latin typeface="Comic Sans MS" panose="030F0702030302020204" pitchFamily="66" charset="0"/>
              </a:rPr>
              <a:t> FWHM depending on the energy range windowing (mainly due to intrinsic resolution of the large detector)</a:t>
            </a:r>
          </a:p>
          <a:p>
            <a:pPr marL="0" indent="0">
              <a:buNone/>
            </a:pPr>
            <a:endParaRPr lang="en-US" sz="2000" dirty="0" smtClean="0">
              <a:latin typeface="Comic Sans MS" panose="030F0702030302020204" pitchFamily="66" charset="0"/>
            </a:endParaRPr>
          </a:p>
          <a:p>
            <a:pPr lvl="1"/>
            <a:endParaRPr lang="en-US" sz="2000" dirty="0">
              <a:latin typeface="Comic Sans MS" panose="030F0702030302020204" pitchFamily="66" charset="0"/>
            </a:endParaRPr>
          </a:p>
        </p:txBody>
      </p:sp>
      <p:pic>
        <p:nvPicPr>
          <p:cNvPr id="481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744" y="2705100"/>
            <a:ext cx="479528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983548"/>
      </p:ext>
    </p:extLst>
  </p:cSld>
  <p:clrMapOvr>
    <a:masterClrMapping/>
  </p:clrMapOvr>
  <p:transition>
    <p:spli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89091" name="Rectangle 24"/>
          <p:cNvSpPr>
            <a:spLocks noGrp="1" noChangeArrowheads="1"/>
          </p:cNvSpPr>
          <p:nvPr>
            <p:ph type="title" idx="4294967295"/>
          </p:nvPr>
        </p:nvSpPr>
        <p:spPr bwMode="auto">
          <a:xfrm>
            <a:off x="1600200" y="0"/>
            <a:ext cx="7543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Pulse Shape Discrimination</a:t>
            </a:r>
          </a:p>
        </p:txBody>
      </p:sp>
      <p:sp>
        <p:nvSpPr>
          <p:cNvPr id="5" name="Segnaposto contenuto 1"/>
          <p:cNvSpPr>
            <a:spLocks noGrp="1"/>
          </p:cNvSpPr>
          <p:nvPr/>
        </p:nvSpPr>
        <p:spPr bwMode="auto">
          <a:xfrm>
            <a:off x="350541" y="722120"/>
            <a:ext cx="8367786" cy="113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000" dirty="0" smtClean="0">
                <a:latin typeface="Comic Sans MS" panose="030F0702030302020204" pitchFamily="66" charset="0"/>
              </a:rPr>
              <a:t>Very good separation between events </a:t>
            </a:r>
            <a:r>
              <a:rPr lang="en-US" sz="2000" dirty="0">
                <a:latin typeface="Comic Sans MS" panose="030F0702030302020204" pitchFamily="66" charset="0"/>
              </a:rPr>
              <a:t>in LaBr</a:t>
            </a:r>
            <a:r>
              <a:rPr lang="en-US" sz="2000" baseline="-25000" dirty="0">
                <a:latin typeface="Comic Sans MS" panose="030F0702030302020204" pitchFamily="66" charset="0"/>
              </a:rPr>
              <a:t>3 </a:t>
            </a:r>
            <a:r>
              <a:rPr lang="en-US" sz="2000" dirty="0" smtClean="0">
                <a:latin typeface="Comic Sans MS" panose="030F0702030302020204" pitchFamily="66" charset="0"/>
              </a:rPr>
              <a:t>and </a:t>
            </a:r>
            <a:r>
              <a:rPr lang="en-US" sz="2000" dirty="0" err="1" smtClean="0">
                <a:latin typeface="Comic Sans MS" panose="030F0702030302020204" pitchFamily="66" charset="0"/>
              </a:rPr>
              <a:t>NaI</a:t>
            </a:r>
            <a:endParaRPr lang="en-US" sz="2000" dirty="0" smtClean="0">
              <a:latin typeface="Comic Sans MS" panose="030F0702030302020204" pitchFamily="66" charset="0"/>
            </a:endParaRPr>
          </a:p>
          <a:p>
            <a:pPr marL="0" indent="0">
              <a:buNone/>
            </a:pPr>
            <a:endParaRPr lang="en-US" sz="2000" dirty="0" smtClean="0">
              <a:latin typeface="Comic Sans MS" panose="030F0702030302020204" pitchFamily="66" charset="0"/>
            </a:endParaRPr>
          </a:p>
          <a:p>
            <a:pPr lvl="1"/>
            <a:endParaRPr lang="en-US" sz="2000" dirty="0">
              <a:latin typeface="Comic Sans MS" panose="030F0702030302020204" pitchFamily="66" charset="0"/>
            </a:endParaRPr>
          </a:p>
        </p:txBody>
      </p:sp>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019" y="1492469"/>
            <a:ext cx="8325621" cy="417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ttore 2 5"/>
          <p:cNvCxnSpPr>
            <a:stCxn id="7" idx="1"/>
          </p:cNvCxnSpPr>
          <p:nvPr/>
        </p:nvCxnSpPr>
        <p:spPr bwMode="auto">
          <a:xfrm flipH="1">
            <a:off x="3695003" y="2883121"/>
            <a:ext cx="765826" cy="529118"/>
          </a:xfrm>
          <a:prstGeom prst="straightConnector1">
            <a:avLst/>
          </a:prstGeom>
          <a:noFill/>
          <a:ln w="9525" cap="flat" cmpd="sng" algn="ctr">
            <a:solidFill>
              <a:srgbClr val="00823B"/>
            </a:solidFill>
            <a:prstDash val="solid"/>
            <a:round/>
            <a:headEnd type="none" w="med" len="med"/>
            <a:tailEnd type="arrow"/>
          </a:ln>
          <a:effectLst/>
        </p:spPr>
      </p:cxnSp>
      <p:sp>
        <p:nvSpPr>
          <p:cNvPr id="7" name="CasellaDiTesto 1"/>
          <p:cNvSpPr txBox="1">
            <a:spLocks noChangeArrowheads="1"/>
          </p:cNvSpPr>
          <p:nvPr/>
        </p:nvSpPr>
        <p:spPr bwMode="auto">
          <a:xfrm>
            <a:off x="4460829" y="2737343"/>
            <a:ext cx="2330105" cy="29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dirty="0" err="1" smtClean="0">
                <a:solidFill>
                  <a:srgbClr val="00823B"/>
                </a:solidFill>
                <a:latin typeface="Comic Sans MS" pitchFamily="66" charset="0"/>
              </a:rPr>
              <a:t>Events</a:t>
            </a:r>
            <a:r>
              <a:rPr lang="it-IT" dirty="0" smtClean="0">
                <a:solidFill>
                  <a:srgbClr val="00823B"/>
                </a:solidFill>
                <a:latin typeface="Comic Sans MS" pitchFamily="66" charset="0"/>
              </a:rPr>
              <a:t> in LaBr</a:t>
            </a:r>
            <a:r>
              <a:rPr lang="it-IT" baseline="-25000" dirty="0" smtClean="0">
                <a:solidFill>
                  <a:srgbClr val="00823B"/>
                </a:solidFill>
                <a:latin typeface="Comic Sans MS" pitchFamily="66" charset="0"/>
              </a:rPr>
              <a:t>3</a:t>
            </a:r>
            <a:endParaRPr lang="it-IT" baseline="-25000" dirty="0">
              <a:solidFill>
                <a:srgbClr val="00823B"/>
              </a:solidFill>
              <a:latin typeface="Comic Sans MS" pitchFamily="66" charset="0"/>
            </a:endParaRPr>
          </a:p>
        </p:txBody>
      </p:sp>
      <p:cxnSp>
        <p:nvCxnSpPr>
          <p:cNvPr id="8" name="Connettore 2 7"/>
          <p:cNvCxnSpPr/>
          <p:nvPr/>
        </p:nvCxnSpPr>
        <p:spPr bwMode="auto">
          <a:xfrm>
            <a:off x="6008794" y="4016595"/>
            <a:ext cx="1182581" cy="917355"/>
          </a:xfrm>
          <a:prstGeom prst="straightConnector1">
            <a:avLst/>
          </a:prstGeom>
          <a:noFill/>
          <a:ln w="9525" cap="flat" cmpd="sng" algn="ctr">
            <a:solidFill>
              <a:srgbClr val="00823B"/>
            </a:solidFill>
            <a:prstDash val="solid"/>
            <a:round/>
            <a:headEnd type="none" w="med" len="med"/>
            <a:tailEnd type="arrow"/>
          </a:ln>
          <a:effectLst/>
        </p:spPr>
      </p:cxnSp>
      <p:sp>
        <p:nvSpPr>
          <p:cNvPr id="9" name="CasellaDiTesto 1"/>
          <p:cNvSpPr txBox="1">
            <a:spLocks noChangeArrowheads="1"/>
          </p:cNvSpPr>
          <p:nvPr/>
        </p:nvSpPr>
        <p:spPr bwMode="auto">
          <a:xfrm>
            <a:off x="4482306" y="3785092"/>
            <a:ext cx="2330105" cy="29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dirty="0" err="1" smtClean="0">
                <a:solidFill>
                  <a:srgbClr val="00823B"/>
                </a:solidFill>
                <a:latin typeface="Comic Sans MS" pitchFamily="66" charset="0"/>
              </a:rPr>
              <a:t>Events</a:t>
            </a:r>
            <a:r>
              <a:rPr lang="it-IT" dirty="0" smtClean="0">
                <a:solidFill>
                  <a:srgbClr val="00823B"/>
                </a:solidFill>
                <a:latin typeface="Comic Sans MS" pitchFamily="66" charset="0"/>
              </a:rPr>
              <a:t> in </a:t>
            </a:r>
            <a:r>
              <a:rPr lang="it-IT" dirty="0" err="1" smtClean="0">
                <a:solidFill>
                  <a:srgbClr val="00823B"/>
                </a:solidFill>
                <a:latin typeface="Comic Sans MS" pitchFamily="66" charset="0"/>
              </a:rPr>
              <a:t>NaI</a:t>
            </a:r>
            <a:endParaRPr lang="it-IT" baseline="-25000" dirty="0">
              <a:solidFill>
                <a:srgbClr val="00823B"/>
              </a:solidFill>
              <a:latin typeface="Comic Sans MS" pitchFamily="66" charset="0"/>
            </a:endParaRPr>
          </a:p>
        </p:txBody>
      </p:sp>
    </p:spTree>
    <p:extLst>
      <p:ext uri="{BB962C8B-B14F-4D97-AF65-F5344CB8AC3E}">
        <p14:creationId xmlns:p14="http://schemas.microsoft.com/office/powerpoint/2010/main" val="3077677286"/>
      </p:ext>
    </p:extLst>
  </p:cSld>
  <p:clrMapOvr>
    <a:masterClrMapping/>
  </p:clrMapOvr>
  <p:transition>
    <p:spli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89091" name="Rectangle 24"/>
          <p:cNvSpPr>
            <a:spLocks noGrp="1" noChangeArrowheads="1"/>
          </p:cNvSpPr>
          <p:nvPr>
            <p:ph type="title" idx="4294967295"/>
          </p:nvPr>
        </p:nvSpPr>
        <p:spPr bwMode="auto">
          <a:xfrm>
            <a:off x="1600200" y="0"/>
            <a:ext cx="7543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Energy </a:t>
            </a:r>
            <a:r>
              <a:rPr lang="en-US" dirty="0" err="1" smtClean="0"/>
              <a:t>vs</a:t>
            </a:r>
            <a:r>
              <a:rPr lang="en-US" dirty="0" smtClean="0"/>
              <a:t> PSD scatter </a:t>
            </a:r>
            <a:r>
              <a:rPr lang="en-US" dirty="0"/>
              <a:t>p</a:t>
            </a:r>
            <a:r>
              <a:rPr lang="en-US" dirty="0" smtClean="0"/>
              <a:t>lot</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34" y="609600"/>
            <a:ext cx="8933794" cy="472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310808"/>
      </p:ext>
    </p:extLst>
  </p:cSld>
  <p:clrMapOvr>
    <a:masterClrMapping/>
  </p:clrMapOvr>
  <p:transition>
    <p:spli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accent1">
                <a:lumMod val="37000"/>
                <a:lumOff val="63000"/>
              </a:schemeClr>
            </a:gs>
            <a:gs pos="100000">
              <a:schemeClr val="accent1">
                <a:lumMod val="67000"/>
              </a:schemeClr>
            </a:gs>
          </a:gsLst>
          <a:lin ang="16200000" scaled="1"/>
        </a:gradFill>
        <a:effectLst/>
      </p:bgPr>
    </p:bg>
    <p:spTree>
      <p:nvGrpSpPr>
        <p:cNvPr id="1" name=""/>
        <p:cNvGrpSpPr/>
        <p:nvPr/>
      </p:nvGrpSpPr>
      <p:grpSpPr>
        <a:xfrm>
          <a:off x="0" y="0"/>
          <a:ext cx="0" cy="0"/>
          <a:chOff x="0" y="0"/>
          <a:chExt cx="0" cy="0"/>
        </a:xfrm>
      </p:grpSpPr>
      <p:sp>
        <p:nvSpPr>
          <p:cNvPr id="34818"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4820" name="WordArt 5"/>
          <p:cNvSpPr>
            <a:spLocks noChangeArrowheads="1" noChangeShapeType="1" noTextEdit="1"/>
          </p:cNvSpPr>
          <p:nvPr/>
        </p:nvSpPr>
        <p:spPr bwMode="auto">
          <a:xfrm>
            <a:off x="627320" y="2966484"/>
            <a:ext cx="7708605" cy="767316"/>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rPr>
              <a:t>SOFTWARE TOOLS AND LIBRARIES</a:t>
            </a:r>
            <a:endParaRPr lang="it-IT"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endParaRPr>
          </a:p>
        </p:txBody>
      </p:sp>
    </p:spTree>
    <p:extLst>
      <p:ext uri="{BB962C8B-B14F-4D97-AF65-F5344CB8AC3E}">
        <p14:creationId xmlns:p14="http://schemas.microsoft.com/office/powerpoint/2010/main" val="712625855"/>
      </p:ext>
    </p:extLst>
  </p:cSld>
  <p:clrMapOvr>
    <a:masterClrMapping/>
  </p:clrMapOvr>
  <p:transition>
    <p:spli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89091" name="Rectangle 24"/>
          <p:cNvSpPr>
            <a:spLocks noGrp="1" noChangeArrowheads="1"/>
          </p:cNvSpPr>
          <p:nvPr>
            <p:ph type="title" idx="4294967295"/>
          </p:nvPr>
        </p:nvSpPr>
        <p:spPr bwMode="auto">
          <a:xfrm>
            <a:off x="1600200" y="0"/>
            <a:ext cx="7543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Software for the digitizers</a:t>
            </a:r>
          </a:p>
        </p:txBody>
      </p:sp>
      <p:sp>
        <p:nvSpPr>
          <p:cNvPr id="33" name="Segnaposto contenuto 1"/>
          <p:cNvSpPr>
            <a:spLocks noGrp="1"/>
          </p:cNvSpPr>
          <p:nvPr/>
        </p:nvSpPr>
        <p:spPr bwMode="auto">
          <a:xfrm>
            <a:off x="388107" y="953347"/>
            <a:ext cx="8367786" cy="495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latin typeface="Comic Sans MS" panose="030F0702030302020204" pitchFamily="66" charset="0"/>
              </a:rPr>
              <a:t>CAEN provides a </a:t>
            </a:r>
            <a:r>
              <a:rPr lang="en-US" b="1" dirty="0" smtClean="0">
                <a:latin typeface="Comic Sans MS" panose="030F0702030302020204" pitchFamily="66" charset="0"/>
              </a:rPr>
              <a:t>wide range of software tools </a:t>
            </a:r>
            <a:r>
              <a:rPr lang="en-US" dirty="0" smtClean="0">
                <a:latin typeface="Comic Sans MS" panose="030F0702030302020204" pitchFamily="66" charset="0"/>
              </a:rPr>
              <a:t>to configure and to control the data acquisition</a:t>
            </a:r>
          </a:p>
          <a:p>
            <a:pPr lvl="1"/>
            <a:r>
              <a:rPr lang="en-US" dirty="0" smtClean="0">
                <a:solidFill>
                  <a:srgbClr val="0000CC"/>
                </a:solidFill>
                <a:latin typeface="Comic Sans MS" panose="030F0702030302020204" pitchFamily="66" charset="0"/>
              </a:rPr>
              <a:t>Linux and Windows </a:t>
            </a:r>
            <a:r>
              <a:rPr lang="en-US" dirty="0" smtClean="0">
                <a:latin typeface="Comic Sans MS" panose="030F0702030302020204" pitchFamily="66" charset="0"/>
              </a:rPr>
              <a:t>OS compatible (</a:t>
            </a:r>
            <a:r>
              <a:rPr lang="en-US" dirty="0" smtClean="0">
                <a:solidFill>
                  <a:srgbClr val="0000CC"/>
                </a:solidFill>
                <a:latin typeface="Comic Sans MS" panose="030F0702030302020204" pitchFamily="66" charset="0"/>
              </a:rPr>
              <a:t>32 and 64 </a:t>
            </a:r>
            <a:r>
              <a:rPr lang="en-US" dirty="0" smtClean="0">
                <a:latin typeface="Comic Sans MS" panose="030F0702030302020204" pitchFamily="66" charset="0"/>
              </a:rPr>
              <a:t>bits)</a:t>
            </a:r>
          </a:p>
          <a:p>
            <a:pPr lvl="1"/>
            <a:r>
              <a:rPr lang="en-US" dirty="0" smtClean="0">
                <a:solidFill>
                  <a:srgbClr val="C00000"/>
                </a:solidFill>
                <a:latin typeface="Comic Sans MS" panose="030F0702030302020204" pitchFamily="66" charset="0"/>
              </a:rPr>
              <a:t>Free download</a:t>
            </a:r>
          </a:p>
          <a:p>
            <a:pPr marL="457200" lvl="1" indent="0">
              <a:buNone/>
            </a:pPr>
            <a:endParaRPr lang="en-US" dirty="0" smtClean="0">
              <a:latin typeface="Comic Sans MS" panose="030F0702030302020204" pitchFamily="66" charset="0"/>
            </a:endParaRPr>
          </a:p>
          <a:p>
            <a:r>
              <a:rPr lang="en-US" b="1" dirty="0" smtClean="0">
                <a:solidFill>
                  <a:srgbClr val="008000"/>
                </a:solidFill>
                <a:latin typeface="Comic Sans MS" panose="030F0702030302020204" pitchFamily="66" charset="0"/>
              </a:rPr>
              <a:t>DRIVERS</a:t>
            </a:r>
            <a:r>
              <a:rPr lang="en-US" dirty="0" smtClean="0">
                <a:latin typeface="Comic Sans MS" panose="030F0702030302020204" pitchFamily="66" charset="0"/>
              </a:rPr>
              <a:t> for the communication channel:</a:t>
            </a:r>
          </a:p>
          <a:p>
            <a:pPr lvl="1"/>
            <a:r>
              <a:rPr lang="en-US" dirty="0" smtClean="0">
                <a:latin typeface="Comic Sans MS" panose="030F0702030302020204" pitchFamily="66" charset="0"/>
              </a:rPr>
              <a:t>CONET2 – optical link</a:t>
            </a:r>
          </a:p>
          <a:p>
            <a:pPr lvl="1"/>
            <a:r>
              <a:rPr lang="en-US" dirty="0" smtClean="0">
                <a:latin typeface="Comic Sans MS" panose="030F0702030302020204" pitchFamily="66" charset="0"/>
              </a:rPr>
              <a:t>VME bus</a:t>
            </a:r>
          </a:p>
          <a:p>
            <a:pPr lvl="1"/>
            <a:r>
              <a:rPr lang="en-US" dirty="0" smtClean="0">
                <a:latin typeface="Comic Sans MS" panose="030F0702030302020204" pitchFamily="66" charset="0"/>
              </a:rPr>
              <a:t>USB</a:t>
            </a:r>
          </a:p>
          <a:p>
            <a:pPr lvl="1"/>
            <a:endParaRPr lang="en-US" dirty="0" smtClean="0">
              <a:latin typeface="Comic Sans MS" panose="030F0702030302020204" pitchFamily="66" charset="0"/>
            </a:endParaRPr>
          </a:p>
          <a:p>
            <a:r>
              <a:rPr lang="en-US" b="1" dirty="0" smtClean="0">
                <a:solidFill>
                  <a:srgbClr val="7030A0"/>
                </a:solidFill>
                <a:latin typeface="Comic Sans MS" panose="030F0702030302020204" pitchFamily="66" charset="0"/>
              </a:rPr>
              <a:t>LIBRARIES</a:t>
            </a:r>
            <a:r>
              <a:rPr lang="en-US" dirty="0" smtClean="0">
                <a:latin typeface="Comic Sans MS" panose="030F0702030302020204" pitchFamily="66" charset="0"/>
              </a:rPr>
              <a:t>:</a:t>
            </a:r>
          </a:p>
          <a:p>
            <a:pPr lvl="1"/>
            <a:r>
              <a:rPr lang="en-US" dirty="0" smtClean="0">
                <a:latin typeface="Comic Sans MS" panose="030F0702030302020204" pitchFamily="66" charset="0"/>
              </a:rPr>
              <a:t>C and </a:t>
            </a:r>
            <a:r>
              <a:rPr lang="en-US" dirty="0" err="1" smtClean="0">
                <a:latin typeface="Comic Sans MS" panose="030F0702030302020204" pitchFamily="66" charset="0"/>
              </a:rPr>
              <a:t>LabView</a:t>
            </a:r>
            <a:endParaRPr lang="en-US" dirty="0" smtClean="0">
              <a:latin typeface="Comic Sans MS" panose="030F0702030302020204" pitchFamily="66" charset="0"/>
            </a:endParaRPr>
          </a:p>
          <a:p>
            <a:pPr lvl="1"/>
            <a:r>
              <a:rPr lang="en-US" dirty="0" smtClean="0">
                <a:latin typeface="Comic Sans MS" panose="030F0702030302020204" pitchFamily="66" charset="0"/>
              </a:rPr>
              <a:t>Demo and examples available for developers</a:t>
            </a:r>
          </a:p>
          <a:p>
            <a:pPr lvl="1"/>
            <a:endParaRPr lang="en-US" dirty="0" smtClean="0">
              <a:latin typeface="Comic Sans MS" panose="030F0702030302020204" pitchFamily="66" charset="0"/>
            </a:endParaRPr>
          </a:p>
          <a:p>
            <a:r>
              <a:rPr lang="en-US" b="1" dirty="0" smtClean="0">
                <a:solidFill>
                  <a:srgbClr val="FF3300"/>
                </a:solidFill>
                <a:latin typeface="Comic Sans MS" panose="030F0702030302020204" pitchFamily="66" charset="0"/>
              </a:rPr>
              <a:t>READOUT SOFTWARE</a:t>
            </a:r>
            <a:r>
              <a:rPr lang="en-US" dirty="0" smtClean="0">
                <a:latin typeface="Comic Sans MS" panose="030F0702030302020204" pitchFamily="66" charset="0"/>
              </a:rPr>
              <a:t>: </a:t>
            </a:r>
          </a:p>
          <a:p>
            <a:pPr lvl="1"/>
            <a:r>
              <a:rPr lang="en-US" dirty="0" smtClean="0">
                <a:latin typeface="Comic Sans MS" panose="030F0702030302020204" pitchFamily="66" charset="0"/>
              </a:rPr>
              <a:t>Medium and high level tools to manage the configuration and the data acquisition</a:t>
            </a:r>
          </a:p>
          <a:p>
            <a:pPr lvl="1"/>
            <a:endParaRPr lang="en-US" dirty="0">
              <a:latin typeface="Comic Sans MS" panose="030F0702030302020204" pitchFamily="66" charset="0"/>
            </a:endParaRPr>
          </a:p>
        </p:txBody>
      </p:sp>
    </p:spTree>
    <p:extLst>
      <p:ext uri="{BB962C8B-B14F-4D97-AF65-F5344CB8AC3E}">
        <p14:creationId xmlns:p14="http://schemas.microsoft.com/office/powerpoint/2010/main" val="2981943285"/>
      </p:ext>
    </p:extLst>
  </p:cSld>
  <p:clrMapOvr>
    <a:masterClrMapping/>
  </p:clrMapOvr>
  <p:transition>
    <p:spli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89091" name="Rectangle 24"/>
          <p:cNvSpPr>
            <a:spLocks noGrp="1" noChangeArrowheads="1"/>
          </p:cNvSpPr>
          <p:nvPr>
            <p:ph type="title" idx="4294967295"/>
          </p:nvPr>
        </p:nvSpPr>
        <p:spPr bwMode="auto">
          <a:xfrm>
            <a:off x="1600200" y="0"/>
            <a:ext cx="7543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Libraries and drivers</a:t>
            </a:r>
          </a:p>
        </p:txBody>
      </p:sp>
      <p:sp>
        <p:nvSpPr>
          <p:cNvPr id="7" name="Rettangolo 6"/>
          <p:cNvSpPr/>
          <p:nvPr/>
        </p:nvSpPr>
        <p:spPr bwMode="auto">
          <a:xfrm>
            <a:off x="1357718" y="2441435"/>
            <a:ext cx="1063625" cy="466724"/>
          </a:xfrm>
          <a:prstGeom prst="rect">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it-IT" sz="1400" b="1" dirty="0">
                <a:solidFill>
                  <a:schemeClr val="bg1"/>
                </a:solidFill>
                <a:latin typeface="Comic Sans MS" pitchFamily="66" charset="0"/>
              </a:rPr>
              <a:t>A3818</a:t>
            </a:r>
          </a:p>
          <a:p>
            <a:pPr algn="ctr"/>
            <a:r>
              <a:rPr lang="it-IT" sz="1400" b="1" dirty="0">
                <a:solidFill>
                  <a:schemeClr val="bg1"/>
                </a:solidFill>
                <a:latin typeface="Comic Sans MS" pitchFamily="66" charset="0"/>
              </a:rPr>
              <a:t>driver</a:t>
            </a:r>
          </a:p>
        </p:txBody>
      </p:sp>
      <p:sp>
        <p:nvSpPr>
          <p:cNvPr id="8" name="Rettangolo 7"/>
          <p:cNvSpPr/>
          <p:nvPr/>
        </p:nvSpPr>
        <p:spPr bwMode="auto">
          <a:xfrm>
            <a:off x="181381" y="2431910"/>
            <a:ext cx="1063625" cy="466724"/>
          </a:xfrm>
          <a:prstGeom prst="rect">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it-IT" sz="1400" b="1" dirty="0" smtClean="0">
                <a:solidFill>
                  <a:schemeClr val="bg1"/>
                </a:solidFill>
                <a:latin typeface="Comic Sans MS" pitchFamily="66" charset="0"/>
              </a:rPr>
              <a:t>A2818</a:t>
            </a:r>
          </a:p>
          <a:p>
            <a:pPr algn="ctr">
              <a:defRPr/>
            </a:pPr>
            <a:r>
              <a:rPr lang="it-IT" sz="1400" b="1" dirty="0" smtClean="0">
                <a:solidFill>
                  <a:schemeClr val="bg1"/>
                </a:solidFill>
                <a:latin typeface="Comic Sans MS" pitchFamily="66" charset="0"/>
              </a:rPr>
              <a:t>driver</a:t>
            </a:r>
            <a:endParaRPr lang="it-IT" sz="1400" b="1" dirty="0">
              <a:solidFill>
                <a:schemeClr val="bg1"/>
              </a:solidFill>
              <a:latin typeface="Comic Sans MS" pitchFamily="66" charset="0"/>
            </a:endParaRPr>
          </a:p>
        </p:txBody>
      </p:sp>
      <p:pic>
        <p:nvPicPr>
          <p:cNvPr id="90116" name="Picture 4" descr="http://www.caen.it/documents/Ecommerce/450/741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50" y="3761665"/>
            <a:ext cx="490174" cy="1162050"/>
          </a:xfrm>
          <a:prstGeom prst="rect">
            <a:avLst/>
          </a:prstGeom>
          <a:noFill/>
          <a:effectLst>
            <a:glow rad="228600">
              <a:schemeClr val="accent3">
                <a:satMod val="175000"/>
              </a:schemeClr>
            </a:glow>
          </a:effectLst>
          <a:extLst>
            <a:ext uri="{909E8E84-426E-40DD-AFC4-6F175D3DCCD1}">
              <a14:hiddenFill xmlns:a14="http://schemas.microsoft.com/office/drawing/2010/main">
                <a:solidFill>
                  <a:srgbClr val="FFFFFF"/>
                </a:solidFill>
              </a14:hiddenFill>
            </a:ext>
          </a:extLst>
        </p:spPr>
      </p:pic>
      <p:pic>
        <p:nvPicPr>
          <p:cNvPr id="90119" name="Picture 7" descr="http://www.caen.it/documents/Ecommerce/627/1340_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8258" y="3673558"/>
            <a:ext cx="583493" cy="1347787"/>
          </a:xfrm>
          <a:prstGeom prst="rect">
            <a:avLst/>
          </a:prstGeom>
          <a:noFill/>
          <a:extLst>
            <a:ext uri="{909E8E84-426E-40DD-AFC4-6F175D3DCCD1}">
              <a14:hiddenFill xmlns:a14="http://schemas.microsoft.com/office/drawing/2010/main">
                <a:solidFill>
                  <a:srgbClr val="FFFFFF"/>
                </a:solidFill>
              </a14:hiddenFill>
            </a:ext>
          </a:extLst>
        </p:spPr>
      </p:pic>
      <p:pic>
        <p:nvPicPr>
          <p:cNvPr id="90121" name="Picture 9" descr="http://www.caen.it/documents/Ecommerce/625/1392_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6118" y="3805389"/>
            <a:ext cx="1148200" cy="861150"/>
          </a:xfrm>
          <a:prstGeom prst="rect">
            <a:avLst/>
          </a:prstGeom>
          <a:noFill/>
          <a:extLst>
            <a:ext uri="{909E8E84-426E-40DD-AFC4-6F175D3DCCD1}">
              <a14:hiddenFill xmlns:a14="http://schemas.microsoft.com/office/drawing/2010/main">
                <a:solidFill>
                  <a:srgbClr val="FFFFFF"/>
                </a:solidFill>
              </a14:hiddenFill>
            </a:ext>
          </a:extLst>
        </p:spPr>
      </p:pic>
      <p:pic>
        <p:nvPicPr>
          <p:cNvPr id="90123" name="Picture 11" descr="http://www.caen.it/documents/work_EcommerceProduct/626/N6724_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5293" y="3141521"/>
            <a:ext cx="501650" cy="1889780"/>
          </a:xfrm>
          <a:prstGeom prst="rect">
            <a:avLst/>
          </a:prstGeom>
          <a:noFill/>
          <a:extLst>
            <a:ext uri="{909E8E84-426E-40DD-AFC4-6F175D3DCCD1}">
              <a14:hiddenFill xmlns:a14="http://schemas.microsoft.com/office/drawing/2010/main">
                <a:solidFill>
                  <a:srgbClr val="FFFFFF"/>
                </a:solidFill>
              </a14:hiddenFill>
            </a:ext>
          </a:extLst>
        </p:spPr>
      </p:pic>
      <p:pic>
        <p:nvPicPr>
          <p:cNvPr id="90125" name="Picture 13" descr="http://www.caen.it/documents/Ecommerce/483/1143_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9659" y="3235424"/>
            <a:ext cx="688715" cy="1691042"/>
          </a:xfrm>
          <a:prstGeom prst="rect">
            <a:avLst/>
          </a:prstGeom>
          <a:noFill/>
          <a:extLst>
            <a:ext uri="{909E8E84-426E-40DD-AFC4-6F175D3DCCD1}">
              <a14:hiddenFill xmlns:a14="http://schemas.microsoft.com/office/drawing/2010/main">
                <a:solidFill>
                  <a:srgbClr val="FFFFFF"/>
                </a:solidFill>
              </a14:hiddenFill>
            </a:ext>
          </a:extLst>
        </p:spPr>
      </p:pic>
      <p:sp>
        <p:nvSpPr>
          <p:cNvPr id="5" name="Freccia bidirezionale verticale 4"/>
          <p:cNvSpPr/>
          <p:nvPr/>
        </p:nvSpPr>
        <p:spPr bwMode="auto">
          <a:xfrm rot="16200000">
            <a:off x="5486384" y="3468714"/>
            <a:ext cx="484632" cy="1240243"/>
          </a:xfrm>
          <a:prstGeom prst="upDownArrow">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r>
              <a:rPr lang="it-IT" sz="1400" b="1" dirty="0" smtClean="0">
                <a:solidFill>
                  <a:schemeClr val="bg1"/>
                </a:solidFill>
                <a:latin typeface="Arial" charset="0"/>
              </a:rPr>
              <a:t>VME</a:t>
            </a:r>
            <a:endParaRPr lang="it-IT" sz="1400" b="1" dirty="0">
              <a:solidFill>
                <a:schemeClr val="bg1"/>
              </a:solidFill>
              <a:latin typeface="Arial" charset="0"/>
            </a:endParaRPr>
          </a:p>
        </p:txBody>
      </p:sp>
      <p:sp>
        <p:nvSpPr>
          <p:cNvPr id="19" name="Freccia bidirezionale verticale 18"/>
          <p:cNvSpPr/>
          <p:nvPr/>
        </p:nvSpPr>
        <p:spPr bwMode="auto">
          <a:xfrm rot="10800000">
            <a:off x="470877" y="2898633"/>
            <a:ext cx="484632" cy="807025"/>
          </a:xfrm>
          <a:prstGeom prst="upDownArrow">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r>
              <a:rPr lang="it-IT" sz="1400" b="1" dirty="0" smtClean="0">
                <a:solidFill>
                  <a:schemeClr val="bg1"/>
                </a:solidFill>
                <a:latin typeface="Arial" charset="0"/>
              </a:rPr>
              <a:t>PCI</a:t>
            </a:r>
            <a:endParaRPr lang="it-IT" sz="1400" b="1" dirty="0">
              <a:solidFill>
                <a:schemeClr val="bg1"/>
              </a:solidFill>
              <a:latin typeface="Arial" charset="0"/>
            </a:endParaRPr>
          </a:p>
        </p:txBody>
      </p:sp>
      <p:sp>
        <p:nvSpPr>
          <p:cNvPr id="20" name="Freccia bidirezionale verticale 19"/>
          <p:cNvSpPr/>
          <p:nvPr/>
        </p:nvSpPr>
        <p:spPr bwMode="auto">
          <a:xfrm rot="10800000">
            <a:off x="1647213" y="2898632"/>
            <a:ext cx="484632" cy="807025"/>
          </a:xfrm>
          <a:prstGeom prst="upDownArrow">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r>
              <a:rPr lang="it-IT" sz="1400" b="1" dirty="0" err="1" smtClean="0">
                <a:solidFill>
                  <a:schemeClr val="bg1"/>
                </a:solidFill>
                <a:latin typeface="Arial" charset="0"/>
              </a:rPr>
              <a:t>PCIe</a:t>
            </a:r>
            <a:endParaRPr lang="it-IT" sz="1400" b="1" dirty="0">
              <a:solidFill>
                <a:schemeClr val="bg1"/>
              </a:solidFill>
              <a:latin typeface="Arial" charset="0"/>
            </a:endParaRPr>
          </a:p>
        </p:txBody>
      </p:sp>
      <p:sp>
        <p:nvSpPr>
          <p:cNvPr id="26" name="Rettangolo 25"/>
          <p:cNvSpPr/>
          <p:nvPr/>
        </p:nvSpPr>
        <p:spPr bwMode="auto">
          <a:xfrm>
            <a:off x="2568405" y="2441435"/>
            <a:ext cx="1063625" cy="466724"/>
          </a:xfrm>
          <a:prstGeom prst="rect">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it-IT" sz="1400" b="1" dirty="0">
                <a:solidFill>
                  <a:schemeClr val="bg1"/>
                </a:solidFill>
                <a:latin typeface="Comic Sans MS" pitchFamily="66" charset="0"/>
              </a:rPr>
              <a:t>USB</a:t>
            </a:r>
          </a:p>
          <a:p>
            <a:pPr algn="ctr"/>
            <a:r>
              <a:rPr lang="it-IT" sz="1400" b="1" dirty="0">
                <a:solidFill>
                  <a:schemeClr val="bg1"/>
                </a:solidFill>
                <a:latin typeface="Comic Sans MS" pitchFamily="66" charset="0"/>
              </a:rPr>
              <a:t>driver</a:t>
            </a:r>
          </a:p>
        </p:txBody>
      </p:sp>
      <p:sp>
        <p:nvSpPr>
          <p:cNvPr id="27" name="Rettangolo 26"/>
          <p:cNvSpPr/>
          <p:nvPr/>
        </p:nvSpPr>
        <p:spPr bwMode="auto">
          <a:xfrm>
            <a:off x="5946548" y="2431910"/>
            <a:ext cx="1063625" cy="466724"/>
          </a:xfrm>
          <a:prstGeom prst="rect">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it-IT" sz="1400" b="1" dirty="0">
                <a:solidFill>
                  <a:schemeClr val="bg1"/>
                </a:solidFill>
                <a:latin typeface="Comic Sans MS" pitchFamily="66" charset="0"/>
              </a:rPr>
              <a:t>V1718</a:t>
            </a:r>
          </a:p>
          <a:p>
            <a:pPr algn="ctr"/>
            <a:r>
              <a:rPr lang="it-IT" sz="1400" b="1" dirty="0">
                <a:solidFill>
                  <a:schemeClr val="bg1"/>
                </a:solidFill>
                <a:latin typeface="Comic Sans MS" pitchFamily="66" charset="0"/>
              </a:rPr>
              <a:t>driver</a:t>
            </a:r>
          </a:p>
        </p:txBody>
      </p:sp>
      <p:sp>
        <p:nvSpPr>
          <p:cNvPr id="28" name="Freccia bidirezionale verticale 27"/>
          <p:cNvSpPr/>
          <p:nvPr/>
        </p:nvSpPr>
        <p:spPr bwMode="auto">
          <a:xfrm rot="10800000">
            <a:off x="2857902" y="2898632"/>
            <a:ext cx="484632" cy="807025"/>
          </a:xfrm>
          <a:prstGeom prst="upDownArrow">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r>
              <a:rPr lang="it-IT" sz="1400" b="1" dirty="0" smtClean="0">
                <a:solidFill>
                  <a:schemeClr val="bg1"/>
                </a:solidFill>
                <a:latin typeface="Arial" charset="0"/>
              </a:rPr>
              <a:t>USB</a:t>
            </a:r>
            <a:endParaRPr lang="it-IT" sz="1400" b="1" dirty="0">
              <a:solidFill>
                <a:schemeClr val="bg1"/>
              </a:solidFill>
              <a:latin typeface="Arial" charset="0"/>
            </a:endParaRPr>
          </a:p>
        </p:txBody>
      </p:sp>
      <p:sp>
        <p:nvSpPr>
          <p:cNvPr id="29" name="Freccia bidirezionale verticale 28"/>
          <p:cNvSpPr/>
          <p:nvPr/>
        </p:nvSpPr>
        <p:spPr bwMode="auto">
          <a:xfrm rot="10800000">
            <a:off x="1889528" y="4760770"/>
            <a:ext cx="282221" cy="566456"/>
          </a:xfrm>
          <a:prstGeom prst="upDownArrow">
            <a:avLst/>
          </a:prstGeom>
          <a:solidFill>
            <a:schemeClr val="accent5">
              <a:lumMod val="2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400" b="1" dirty="0">
              <a:solidFill>
                <a:schemeClr val="bg1"/>
              </a:solidFill>
              <a:latin typeface="Arial" charset="0"/>
            </a:endParaRPr>
          </a:p>
        </p:txBody>
      </p:sp>
      <p:sp>
        <p:nvSpPr>
          <p:cNvPr id="30" name="Freccia bidirezionale verticale 29"/>
          <p:cNvSpPr/>
          <p:nvPr/>
        </p:nvSpPr>
        <p:spPr bwMode="auto">
          <a:xfrm rot="10800000">
            <a:off x="713193" y="4760770"/>
            <a:ext cx="282221" cy="566456"/>
          </a:xfrm>
          <a:prstGeom prst="upDownArrow">
            <a:avLst/>
          </a:prstGeom>
          <a:solidFill>
            <a:schemeClr val="accent5">
              <a:lumMod val="2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400" b="1" dirty="0">
              <a:solidFill>
                <a:schemeClr val="bg1"/>
              </a:solidFill>
              <a:latin typeface="Arial" charset="0"/>
            </a:endParaRPr>
          </a:p>
        </p:txBody>
      </p:sp>
      <p:sp>
        <p:nvSpPr>
          <p:cNvPr id="31" name="Freccia bidirezionale verticale 30"/>
          <p:cNvSpPr/>
          <p:nvPr/>
        </p:nvSpPr>
        <p:spPr bwMode="auto">
          <a:xfrm rot="10800000">
            <a:off x="3135099" y="4760770"/>
            <a:ext cx="282221" cy="566456"/>
          </a:xfrm>
          <a:prstGeom prst="upDownArrow">
            <a:avLst/>
          </a:prstGeom>
          <a:solidFill>
            <a:schemeClr val="accent5">
              <a:lumMod val="2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400" b="1" dirty="0">
              <a:solidFill>
                <a:schemeClr val="bg1"/>
              </a:solidFill>
              <a:latin typeface="Arial" charset="0"/>
            </a:endParaRPr>
          </a:p>
        </p:txBody>
      </p:sp>
      <p:sp>
        <p:nvSpPr>
          <p:cNvPr id="32" name="Freccia bidirezionale verticale 31"/>
          <p:cNvSpPr/>
          <p:nvPr/>
        </p:nvSpPr>
        <p:spPr bwMode="auto">
          <a:xfrm rot="10800000">
            <a:off x="4750423" y="4760770"/>
            <a:ext cx="282221" cy="566456"/>
          </a:xfrm>
          <a:prstGeom prst="upDownArrow">
            <a:avLst/>
          </a:prstGeom>
          <a:solidFill>
            <a:schemeClr val="accent5">
              <a:lumMod val="2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400" b="1" dirty="0">
              <a:solidFill>
                <a:schemeClr val="bg1"/>
              </a:solidFill>
              <a:latin typeface="Arial" charset="0"/>
            </a:endParaRPr>
          </a:p>
        </p:txBody>
      </p:sp>
      <p:pic>
        <p:nvPicPr>
          <p:cNvPr id="90129" name="Picture 17" descr="http://www.caen.it/documents/Ecommerce/445/709_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6550465" y="3585930"/>
            <a:ext cx="410145" cy="1342736"/>
          </a:xfrm>
          <a:prstGeom prst="rect">
            <a:avLst/>
          </a:prstGeom>
          <a:noFill/>
          <a:effectLst>
            <a:glow rad="190500">
              <a:schemeClr val="accent3">
                <a:satMod val="175000"/>
              </a:schemeClr>
            </a:glow>
          </a:effectLst>
          <a:extLst>
            <a:ext uri="{909E8E84-426E-40DD-AFC4-6F175D3DCCD1}">
              <a14:hiddenFill xmlns:a14="http://schemas.microsoft.com/office/drawing/2010/main">
                <a:solidFill>
                  <a:srgbClr val="FFFFFF"/>
                </a:solidFill>
              </a14:hiddenFill>
            </a:ext>
          </a:extLst>
        </p:spPr>
      </p:pic>
      <p:sp>
        <p:nvSpPr>
          <p:cNvPr id="40" name="Rettangolo 39"/>
          <p:cNvSpPr/>
          <p:nvPr/>
        </p:nvSpPr>
        <p:spPr bwMode="auto">
          <a:xfrm>
            <a:off x="181381" y="1928889"/>
            <a:ext cx="6828792" cy="430760"/>
          </a:xfrm>
          <a:prstGeom prst="rect">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it-IT" sz="1400" b="1" dirty="0" err="1">
                <a:solidFill>
                  <a:schemeClr val="tx1"/>
                </a:solidFill>
                <a:latin typeface="Comic Sans MS" pitchFamily="66" charset="0"/>
              </a:rPr>
              <a:t>CAENcomm</a:t>
            </a:r>
            <a:r>
              <a:rPr lang="it-IT" sz="1400" b="1" dirty="0">
                <a:solidFill>
                  <a:schemeClr val="tx1"/>
                </a:solidFill>
                <a:latin typeface="Comic Sans MS" pitchFamily="66" charset="0"/>
              </a:rPr>
              <a:t> </a:t>
            </a:r>
            <a:r>
              <a:rPr lang="it-IT" sz="1400" b="1" dirty="0" err="1">
                <a:solidFill>
                  <a:schemeClr val="tx1"/>
                </a:solidFill>
                <a:latin typeface="Comic Sans MS" pitchFamily="66" charset="0"/>
              </a:rPr>
              <a:t>library</a:t>
            </a:r>
            <a:endParaRPr lang="it-IT" sz="1400" b="1" dirty="0">
              <a:solidFill>
                <a:schemeClr val="tx1"/>
              </a:solidFill>
              <a:latin typeface="Comic Sans MS" pitchFamily="66" charset="0"/>
            </a:endParaRPr>
          </a:p>
        </p:txBody>
      </p:sp>
      <p:sp>
        <p:nvSpPr>
          <p:cNvPr id="21" name="Freccia bidirezionale verticale 20"/>
          <p:cNvSpPr/>
          <p:nvPr/>
        </p:nvSpPr>
        <p:spPr bwMode="auto">
          <a:xfrm rot="16200000">
            <a:off x="3446446" y="2018744"/>
            <a:ext cx="484632" cy="6844119"/>
          </a:xfrm>
          <a:prstGeom prst="upDownArrow">
            <a:avLst/>
          </a:prstGeom>
          <a:solidFill>
            <a:schemeClr val="accent5">
              <a:lumMod val="2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r>
              <a:rPr lang="it-IT" sz="1400" b="1" dirty="0" smtClean="0">
                <a:solidFill>
                  <a:schemeClr val="bg1"/>
                </a:solidFill>
                <a:latin typeface="Arial" charset="0"/>
              </a:rPr>
              <a:t>CONET2 (Optical Link)</a:t>
            </a:r>
            <a:endParaRPr lang="it-IT" sz="1400" b="1" dirty="0">
              <a:solidFill>
                <a:schemeClr val="bg1"/>
              </a:solidFill>
              <a:latin typeface="Arial" charset="0"/>
            </a:endParaRPr>
          </a:p>
        </p:txBody>
      </p:sp>
      <p:pic>
        <p:nvPicPr>
          <p:cNvPr id="90127" name="Picture 15" descr="http://www.caen.it/documents/Ecommerce/417/707_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368126" y="3584024"/>
            <a:ext cx="426228" cy="1344905"/>
          </a:xfrm>
          <a:prstGeom prst="rect">
            <a:avLst/>
          </a:prstGeom>
          <a:noFill/>
          <a:extLst>
            <a:ext uri="{909E8E84-426E-40DD-AFC4-6F175D3DCCD1}">
              <a14:hiddenFill xmlns:a14="http://schemas.microsoft.com/office/drawing/2010/main">
                <a:solidFill>
                  <a:srgbClr val="FFFFFF"/>
                </a:solidFill>
              </a14:hiddenFill>
            </a:ext>
          </a:extLst>
        </p:spPr>
      </p:pic>
      <p:sp>
        <p:nvSpPr>
          <p:cNvPr id="44" name="Rettangolo 43"/>
          <p:cNvSpPr/>
          <p:nvPr/>
        </p:nvSpPr>
        <p:spPr bwMode="auto">
          <a:xfrm>
            <a:off x="181381" y="1450751"/>
            <a:ext cx="6828792" cy="430760"/>
          </a:xfrm>
          <a:prstGeom prst="rect">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it-IT" sz="1400" b="1" dirty="0" err="1" smtClean="0">
                <a:solidFill>
                  <a:schemeClr val="tx1"/>
                </a:solidFill>
                <a:latin typeface="Comic Sans MS" pitchFamily="66" charset="0"/>
              </a:rPr>
              <a:t>CAENDigitizer</a:t>
            </a:r>
            <a:r>
              <a:rPr lang="it-IT" sz="1400" b="1" dirty="0" smtClean="0">
                <a:solidFill>
                  <a:schemeClr val="tx1"/>
                </a:solidFill>
                <a:latin typeface="Comic Sans MS" pitchFamily="66" charset="0"/>
              </a:rPr>
              <a:t> </a:t>
            </a:r>
            <a:r>
              <a:rPr lang="it-IT" sz="1400" b="1" dirty="0" err="1" smtClean="0">
                <a:solidFill>
                  <a:schemeClr val="tx1"/>
                </a:solidFill>
                <a:latin typeface="Comic Sans MS" pitchFamily="66" charset="0"/>
              </a:rPr>
              <a:t>library</a:t>
            </a:r>
            <a:endParaRPr lang="it-IT" sz="1400" b="1" dirty="0" smtClean="0">
              <a:solidFill>
                <a:schemeClr val="tx1"/>
              </a:solidFill>
              <a:latin typeface="Comic Sans MS" pitchFamily="66" charset="0"/>
            </a:endParaRPr>
          </a:p>
        </p:txBody>
      </p:sp>
      <p:sp>
        <p:nvSpPr>
          <p:cNvPr id="45" name="Rettangolo 44"/>
          <p:cNvSpPr/>
          <p:nvPr/>
        </p:nvSpPr>
        <p:spPr bwMode="auto">
          <a:xfrm>
            <a:off x="181381" y="956930"/>
            <a:ext cx="6828792" cy="430760"/>
          </a:xfrm>
          <a:prstGeom prst="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it-IT" sz="1400" b="1" dirty="0" smtClean="0">
                <a:solidFill>
                  <a:schemeClr val="tx1"/>
                </a:solidFill>
                <a:latin typeface="Comic Sans MS" pitchFamily="66" charset="0"/>
              </a:rPr>
              <a:t>User Applications</a:t>
            </a:r>
          </a:p>
        </p:txBody>
      </p:sp>
      <p:sp>
        <p:nvSpPr>
          <p:cNvPr id="39" name="Freccia bidirezionale verticale 38"/>
          <p:cNvSpPr/>
          <p:nvPr/>
        </p:nvSpPr>
        <p:spPr bwMode="auto">
          <a:xfrm rot="10800000">
            <a:off x="6243666" y="2928173"/>
            <a:ext cx="484632" cy="807025"/>
          </a:xfrm>
          <a:prstGeom prst="upDownArrow">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r>
              <a:rPr lang="it-IT" sz="1400" b="1" dirty="0" smtClean="0">
                <a:solidFill>
                  <a:schemeClr val="bg1"/>
                </a:solidFill>
                <a:latin typeface="Arial" charset="0"/>
              </a:rPr>
              <a:t>USB</a:t>
            </a:r>
            <a:endParaRPr lang="it-IT" sz="1400" b="1" dirty="0">
              <a:solidFill>
                <a:schemeClr val="bg1"/>
              </a:solidFill>
              <a:latin typeface="Arial" charset="0"/>
            </a:endParaRPr>
          </a:p>
        </p:txBody>
      </p:sp>
      <p:sp>
        <p:nvSpPr>
          <p:cNvPr id="38" name="Freccia bidirezionale verticale 37"/>
          <p:cNvSpPr/>
          <p:nvPr/>
        </p:nvSpPr>
        <p:spPr bwMode="auto">
          <a:xfrm rot="10800000">
            <a:off x="6356309" y="4760770"/>
            <a:ext cx="282221" cy="566456"/>
          </a:xfrm>
          <a:prstGeom prst="upDownArrow">
            <a:avLst/>
          </a:prstGeom>
          <a:solidFill>
            <a:schemeClr val="accent5">
              <a:lumMod val="2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400" b="1" dirty="0">
              <a:solidFill>
                <a:schemeClr val="bg1"/>
              </a:solidFill>
              <a:latin typeface="Arial" charset="0"/>
            </a:endParaRPr>
          </a:p>
        </p:txBody>
      </p:sp>
      <p:sp>
        <p:nvSpPr>
          <p:cNvPr id="49" name="CasellaDiTesto 48"/>
          <p:cNvSpPr txBox="1"/>
          <p:nvPr/>
        </p:nvSpPr>
        <p:spPr>
          <a:xfrm>
            <a:off x="7010174" y="1462018"/>
            <a:ext cx="2133826" cy="387798"/>
          </a:xfrm>
          <a:prstGeom prst="rect">
            <a:avLst/>
          </a:prstGeom>
          <a:noFill/>
        </p:spPr>
        <p:txBody>
          <a:bodyPr wrap="square" rtlCol="0">
            <a:spAutoFit/>
          </a:bodyPr>
          <a:lstStyle/>
          <a:p>
            <a:r>
              <a:rPr lang="it-IT" sz="1200" b="1" dirty="0" smtClean="0"/>
              <a:t>Set/</a:t>
            </a:r>
            <a:r>
              <a:rPr lang="it-IT" sz="1200" b="1" dirty="0" err="1" smtClean="0"/>
              <a:t>Get</a:t>
            </a:r>
            <a:r>
              <a:rPr lang="it-IT" sz="1200" b="1" dirty="0" smtClean="0"/>
              <a:t> </a:t>
            </a:r>
            <a:r>
              <a:rPr lang="it-IT" sz="1200" b="1" dirty="0" err="1" smtClean="0"/>
              <a:t>Params</a:t>
            </a:r>
            <a:r>
              <a:rPr lang="it-IT" sz="1200" b="1" dirty="0" smtClean="0"/>
              <a:t>, Start/Stop Read </a:t>
            </a:r>
            <a:r>
              <a:rPr lang="it-IT" sz="1200" b="1" dirty="0" err="1" smtClean="0"/>
              <a:t>Events</a:t>
            </a:r>
            <a:r>
              <a:rPr lang="it-IT" sz="1200" b="1" dirty="0" smtClean="0"/>
              <a:t>, etc.</a:t>
            </a:r>
            <a:endParaRPr lang="it-IT" sz="1200" b="1" dirty="0"/>
          </a:p>
        </p:txBody>
      </p:sp>
      <p:sp>
        <p:nvSpPr>
          <p:cNvPr id="52" name="CasellaDiTesto 51"/>
          <p:cNvSpPr txBox="1"/>
          <p:nvPr/>
        </p:nvSpPr>
        <p:spPr>
          <a:xfrm>
            <a:off x="7010174" y="2024236"/>
            <a:ext cx="2133826" cy="240066"/>
          </a:xfrm>
          <a:prstGeom prst="rect">
            <a:avLst/>
          </a:prstGeom>
          <a:noFill/>
        </p:spPr>
        <p:txBody>
          <a:bodyPr wrap="square" rtlCol="0">
            <a:spAutoFit/>
          </a:bodyPr>
          <a:lstStyle/>
          <a:p>
            <a:r>
              <a:rPr lang="it-IT" sz="1200" b="1" dirty="0" smtClean="0"/>
              <a:t>Open/Close, Read, Write</a:t>
            </a:r>
            <a:endParaRPr lang="it-IT" sz="1200" b="1" dirty="0"/>
          </a:p>
        </p:txBody>
      </p:sp>
    </p:spTree>
    <p:extLst>
      <p:ext uri="{BB962C8B-B14F-4D97-AF65-F5344CB8AC3E}">
        <p14:creationId xmlns:p14="http://schemas.microsoft.com/office/powerpoint/2010/main" val="3098871813"/>
      </p:ext>
    </p:extLst>
  </p:cSld>
  <p:clrMapOvr>
    <a:masterClrMapping/>
  </p:clrMapOvr>
  <p:transition>
    <p:spli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89091" name="Rectangle 24"/>
          <p:cNvSpPr>
            <a:spLocks noGrp="1" noChangeArrowheads="1"/>
          </p:cNvSpPr>
          <p:nvPr>
            <p:ph type="title" idx="4294967295"/>
          </p:nvPr>
        </p:nvSpPr>
        <p:spPr bwMode="auto">
          <a:xfrm>
            <a:off x="1600200" y="0"/>
            <a:ext cx="7543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DPP libraries for spectroscopy software</a:t>
            </a:r>
          </a:p>
        </p:txBody>
      </p:sp>
      <p:sp>
        <p:nvSpPr>
          <p:cNvPr id="27" name="Rettangolo 26"/>
          <p:cNvSpPr/>
          <p:nvPr/>
        </p:nvSpPr>
        <p:spPr bwMode="auto">
          <a:xfrm>
            <a:off x="2304467" y="4029517"/>
            <a:ext cx="3980718" cy="466724"/>
          </a:xfrm>
          <a:prstGeom prst="rect">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it-IT" sz="1400" b="1" dirty="0" smtClean="0">
                <a:solidFill>
                  <a:schemeClr val="bg1"/>
                </a:solidFill>
                <a:latin typeface="Comic Sans MS" pitchFamily="66" charset="0"/>
              </a:rPr>
              <a:t>Drivers</a:t>
            </a:r>
            <a:endParaRPr lang="it-IT" sz="1400" b="1" dirty="0">
              <a:solidFill>
                <a:schemeClr val="bg1"/>
              </a:solidFill>
              <a:latin typeface="Comic Sans MS" pitchFamily="66" charset="0"/>
            </a:endParaRPr>
          </a:p>
        </p:txBody>
      </p:sp>
      <p:sp>
        <p:nvSpPr>
          <p:cNvPr id="40" name="Rettangolo 39"/>
          <p:cNvSpPr/>
          <p:nvPr/>
        </p:nvSpPr>
        <p:spPr bwMode="auto">
          <a:xfrm>
            <a:off x="2304466" y="3547516"/>
            <a:ext cx="3980718" cy="430760"/>
          </a:xfrm>
          <a:prstGeom prst="rect">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it-IT" sz="1400" b="1" dirty="0" err="1">
                <a:solidFill>
                  <a:schemeClr val="tx1"/>
                </a:solidFill>
                <a:latin typeface="Comic Sans MS" pitchFamily="66" charset="0"/>
              </a:rPr>
              <a:t>CAENcomm</a:t>
            </a:r>
            <a:r>
              <a:rPr lang="it-IT" sz="1400" b="1" dirty="0">
                <a:solidFill>
                  <a:schemeClr val="tx1"/>
                </a:solidFill>
                <a:latin typeface="Comic Sans MS" pitchFamily="66" charset="0"/>
              </a:rPr>
              <a:t> </a:t>
            </a:r>
            <a:r>
              <a:rPr lang="it-IT" sz="1400" b="1" dirty="0" err="1">
                <a:solidFill>
                  <a:schemeClr val="tx1"/>
                </a:solidFill>
                <a:latin typeface="Comic Sans MS" pitchFamily="66" charset="0"/>
              </a:rPr>
              <a:t>library</a:t>
            </a:r>
            <a:endParaRPr lang="it-IT" sz="1400" b="1" dirty="0">
              <a:solidFill>
                <a:schemeClr val="tx1"/>
              </a:solidFill>
              <a:latin typeface="Comic Sans MS" pitchFamily="66" charset="0"/>
            </a:endParaRPr>
          </a:p>
        </p:txBody>
      </p:sp>
      <p:sp>
        <p:nvSpPr>
          <p:cNvPr id="44" name="Rettangolo 43"/>
          <p:cNvSpPr/>
          <p:nvPr/>
        </p:nvSpPr>
        <p:spPr bwMode="auto">
          <a:xfrm>
            <a:off x="2304466" y="3069378"/>
            <a:ext cx="3980718" cy="430760"/>
          </a:xfrm>
          <a:prstGeom prst="rect">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it-IT" sz="1400" b="1" dirty="0" err="1" smtClean="0">
                <a:solidFill>
                  <a:schemeClr val="tx1"/>
                </a:solidFill>
                <a:latin typeface="Comic Sans MS" pitchFamily="66" charset="0"/>
              </a:rPr>
              <a:t>CAENDigitizer</a:t>
            </a:r>
            <a:r>
              <a:rPr lang="it-IT" sz="1400" b="1" dirty="0" smtClean="0">
                <a:solidFill>
                  <a:schemeClr val="tx1"/>
                </a:solidFill>
                <a:latin typeface="Comic Sans MS" pitchFamily="66" charset="0"/>
              </a:rPr>
              <a:t> </a:t>
            </a:r>
            <a:r>
              <a:rPr lang="it-IT" sz="1400" b="1" dirty="0" err="1" smtClean="0">
                <a:solidFill>
                  <a:schemeClr val="tx1"/>
                </a:solidFill>
                <a:latin typeface="Comic Sans MS" pitchFamily="66" charset="0"/>
              </a:rPr>
              <a:t>library</a:t>
            </a:r>
            <a:endParaRPr lang="it-IT" sz="1400" b="1" dirty="0" smtClean="0">
              <a:solidFill>
                <a:schemeClr val="tx1"/>
              </a:solidFill>
              <a:latin typeface="Comic Sans MS" pitchFamily="66" charset="0"/>
            </a:endParaRPr>
          </a:p>
        </p:txBody>
      </p:sp>
      <p:sp>
        <p:nvSpPr>
          <p:cNvPr id="45" name="Rettangolo 44"/>
          <p:cNvSpPr/>
          <p:nvPr/>
        </p:nvSpPr>
        <p:spPr bwMode="auto">
          <a:xfrm>
            <a:off x="2304466" y="2575557"/>
            <a:ext cx="3980718" cy="430760"/>
          </a:xfrm>
          <a:prstGeom prst="rect">
            <a:avLst/>
          </a:prstGeom>
          <a:solidFill>
            <a:srgbClr val="92D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it-IT" sz="1400" b="1" dirty="0" err="1" smtClean="0">
                <a:solidFill>
                  <a:schemeClr val="tx1"/>
                </a:solidFill>
                <a:latin typeface="Comic Sans MS" pitchFamily="66" charset="0"/>
              </a:rPr>
              <a:t>DPPcore</a:t>
            </a:r>
            <a:endParaRPr lang="it-IT" sz="1400" b="1" dirty="0" smtClean="0">
              <a:solidFill>
                <a:schemeClr val="tx1"/>
              </a:solidFill>
              <a:latin typeface="Comic Sans MS" pitchFamily="66" charset="0"/>
            </a:endParaRPr>
          </a:p>
        </p:txBody>
      </p:sp>
      <p:sp>
        <p:nvSpPr>
          <p:cNvPr id="33" name="Freccia bidirezionale verticale 32"/>
          <p:cNvSpPr/>
          <p:nvPr/>
        </p:nvSpPr>
        <p:spPr bwMode="auto">
          <a:xfrm rot="10800000">
            <a:off x="4068275" y="4496241"/>
            <a:ext cx="484632" cy="807025"/>
          </a:xfrm>
          <a:prstGeom prst="upDownArrow">
            <a:avLst/>
          </a:prstGeom>
          <a:solidFill>
            <a:schemeClr val="accent2">
              <a:lumMod val="60000"/>
              <a:lumOff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400" b="1" dirty="0">
              <a:solidFill>
                <a:schemeClr val="bg1"/>
              </a:solidFill>
              <a:latin typeface="Arial" charset="0"/>
            </a:endParaRPr>
          </a:p>
        </p:txBody>
      </p:sp>
      <p:sp>
        <p:nvSpPr>
          <p:cNvPr id="34" name="Rettangolo 33"/>
          <p:cNvSpPr/>
          <p:nvPr/>
        </p:nvSpPr>
        <p:spPr bwMode="auto">
          <a:xfrm>
            <a:off x="2304466" y="1324829"/>
            <a:ext cx="3980718" cy="430760"/>
          </a:xfrm>
          <a:prstGeom prst="rect">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it-IT" sz="1400" b="1" dirty="0">
                <a:solidFill>
                  <a:schemeClr val="tx1"/>
                </a:solidFill>
                <a:latin typeface="Comic Sans MS" pitchFamily="66" charset="0"/>
              </a:rPr>
              <a:t>DPP </a:t>
            </a:r>
            <a:r>
              <a:rPr lang="it-IT" sz="1400" b="1" dirty="0" err="1">
                <a:solidFill>
                  <a:schemeClr val="tx1"/>
                </a:solidFill>
                <a:latin typeface="Comic Sans MS" pitchFamily="66" charset="0"/>
              </a:rPr>
              <a:t>library</a:t>
            </a:r>
            <a:endParaRPr lang="it-IT" sz="1400" b="1" dirty="0">
              <a:solidFill>
                <a:schemeClr val="tx1"/>
              </a:solidFill>
              <a:latin typeface="Comic Sans MS" pitchFamily="66" charset="0"/>
            </a:endParaRPr>
          </a:p>
        </p:txBody>
      </p:sp>
      <p:sp>
        <p:nvSpPr>
          <p:cNvPr id="35" name="Rettangolo 34"/>
          <p:cNvSpPr/>
          <p:nvPr/>
        </p:nvSpPr>
        <p:spPr bwMode="auto">
          <a:xfrm>
            <a:off x="2304466" y="830843"/>
            <a:ext cx="3980718" cy="430760"/>
          </a:xfrm>
          <a:prstGeom prst="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it-IT" sz="1400" b="1" dirty="0" err="1" smtClean="0">
                <a:solidFill>
                  <a:schemeClr val="tx1"/>
                </a:solidFill>
                <a:latin typeface="Comic Sans MS" pitchFamily="66" charset="0"/>
              </a:rPr>
              <a:t>Spectroscopy</a:t>
            </a:r>
            <a:r>
              <a:rPr lang="it-IT" sz="1400" b="1" dirty="0" smtClean="0">
                <a:solidFill>
                  <a:schemeClr val="tx1"/>
                </a:solidFill>
                <a:latin typeface="Comic Sans MS" pitchFamily="66" charset="0"/>
              </a:rPr>
              <a:t> Applications</a:t>
            </a:r>
          </a:p>
        </p:txBody>
      </p:sp>
      <p:sp>
        <p:nvSpPr>
          <p:cNvPr id="36" name="Freccia bidirezionale verticale 35"/>
          <p:cNvSpPr/>
          <p:nvPr/>
        </p:nvSpPr>
        <p:spPr bwMode="auto">
          <a:xfrm rot="10800000">
            <a:off x="4068275" y="1768532"/>
            <a:ext cx="484632" cy="807025"/>
          </a:xfrm>
          <a:prstGeom prst="upDownArrow">
            <a:avLst/>
          </a:prstGeom>
          <a:solidFill>
            <a:schemeClr val="bg2">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r>
              <a:rPr lang="it-IT" sz="1200" b="1" dirty="0" smtClean="0">
                <a:solidFill>
                  <a:schemeClr val="tx1"/>
                </a:solidFill>
                <a:latin typeface="Arial" charset="0"/>
              </a:rPr>
              <a:t>HISTO</a:t>
            </a:r>
            <a:endParaRPr lang="it-IT" sz="1200" b="1" dirty="0">
              <a:solidFill>
                <a:schemeClr val="tx1"/>
              </a:solidFill>
              <a:latin typeface="Arial" charset="0"/>
            </a:endParaRPr>
          </a:p>
        </p:txBody>
      </p:sp>
      <p:sp>
        <p:nvSpPr>
          <p:cNvPr id="37" name="Rettangolo 36"/>
          <p:cNvSpPr/>
          <p:nvPr/>
        </p:nvSpPr>
        <p:spPr bwMode="auto">
          <a:xfrm>
            <a:off x="2320232" y="5330472"/>
            <a:ext cx="3980718" cy="466724"/>
          </a:xfrm>
          <a:prstGeom prst="rect">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it-IT" sz="1400" b="1" dirty="0" err="1" smtClean="0">
                <a:solidFill>
                  <a:schemeClr val="tx1"/>
                </a:solidFill>
                <a:latin typeface="Comic Sans MS" pitchFamily="66" charset="0"/>
              </a:rPr>
              <a:t>Digitizers</a:t>
            </a:r>
            <a:endParaRPr lang="it-IT" sz="1400" b="1" dirty="0">
              <a:solidFill>
                <a:schemeClr val="tx1"/>
              </a:solidFill>
              <a:latin typeface="Comic Sans MS" pitchFamily="66" charset="0"/>
            </a:endParaRPr>
          </a:p>
        </p:txBody>
      </p:sp>
      <p:pic>
        <p:nvPicPr>
          <p:cNvPr id="911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34" y="1467928"/>
            <a:ext cx="468899" cy="61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Freccia bidirezionale verticale 45"/>
          <p:cNvSpPr/>
          <p:nvPr/>
        </p:nvSpPr>
        <p:spPr bwMode="auto">
          <a:xfrm rot="10800000">
            <a:off x="2996220" y="1768532"/>
            <a:ext cx="484632" cy="807025"/>
          </a:xfrm>
          <a:prstGeom prst="upDownArrow">
            <a:avLst/>
          </a:prstGeom>
          <a:solidFill>
            <a:schemeClr val="bg2">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r>
              <a:rPr lang="it-IT" sz="1200" b="1" dirty="0" smtClean="0">
                <a:solidFill>
                  <a:schemeClr val="tx1"/>
                </a:solidFill>
                <a:latin typeface="Arial" charset="0"/>
              </a:rPr>
              <a:t>LIST</a:t>
            </a:r>
            <a:endParaRPr lang="it-IT" sz="1200" b="1" dirty="0">
              <a:solidFill>
                <a:schemeClr val="tx1"/>
              </a:solidFill>
              <a:latin typeface="Arial" charset="0"/>
            </a:endParaRPr>
          </a:p>
        </p:txBody>
      </p:sp>
      <p:sp>
        <p:nvSpPr>
          <p:cNvPr id="47" name="Freccia bidirezionale verticale 46"/>
          <p:cNvSpPr/>
          <p:nvPr/>
        </p:nvSpPr>
        <p:spPr bwMode="auto">
          <a:xfrm rot="10800000">
            <a:off x="5129820" y="1768532"/>
            <a:ext cx="484632" cy="807025"/>
          </a:xfrm>
          <a:prstGeom prst="upDownArrow">
            <a:avLst/>
          </a:prstGeom>
          <a:solidFill>
            <a:schemeClr val="bg2">
              <a:lumMod val="40000"/>
              <a:lumOff val="6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r>
              <a:rPr lang="it-IT" sz="1200" b="1" dirty="0" smtClean="0">
                <a:solidFill>
                  <a:schemeClr val="tx1"/>
                </a:solidFill>
                <a:latin typeface="Arial" charset="0"/>
              </a:rPr>
              <a:t>WAVE</a:t>
            </a:r>
            <a:endParaRPr lang="it-IT" sz="1200" b="1" dirty="0">
              <a:solidFill>
                <a:schemeClr val="tx1"/>
              </a:solidFill>
              <a:latin typeface="Arial" charset="0"/>
            </a:endParaRPr>
          </a:p>
        </p:txBody>
      </p:sp>
      <p:sp>
        <p:nvSpPr>
          <p:cNvPr id="9" name="Parentesi graffa chiusa 8"/>
          <p:cNvSpPr/>
          <p:nvPr/>
        </p:nvSpPr>
        <p:spPr bwMode="auto">
          <a:xfrm>
            <a:off x="6653048" y="2575557"/>
            <a:ext cx="231228" cy="1920684"/>
          </a:xfrm>
          <a:prstGeom prst="rightBrace">
            <a:avLst>
              <a:gd name="adj1" fmla="val 45407"/>
              <a:gd name="adj2" fmla="val 50000"/>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
        <p:nvSpPr>
          <p:cNvPr id="48" name="Parentesi graffa chiusa 47"/>
          <p:cNvSpPr/>
          <p:nvPr/>
        </p:nvSpPr>
        <p:spPr bwMode="auto">
          <a:xfrm>
            <a:off x="6653048" y="5330472"/>
            <a:ext cx="231228" cy="466724"/>
          </a:xfrm>
          <a:prstGeom prst="rightBrace">
            <a:avLst>
              <a:gd name="adj1" fmla="val 45407"/>
              <a:gd name="adj2" fmla="val 50000"/>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
        <p:nvSpPr>
          <p:cNvPr id="50" name="Parentesi graffa chiusa 49"/>
          <p:cNvSpPr/>
          <p:nvPr/>
        </p:nvSpPr>
        <p:spPr bwMode="auto">
          <a:xfrm>
            <a:off x="6639910" y="4526280"/>
            <a:ext cx="231228" cy="766092"/>
          </a:xfrm>
          <a:prstGeom prst="rightBrace">
            <a:avLst>
              <a:gd name="adj1" fmla="val 45407"/>
              <a:gd name="adj2" fmla="val 50000"/>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
        <p:nvSpPr>
          <p:cNvPr id="10" name="CasellaDiTesto 9"/>
          <p:cNvSpPr txBox="1"/>
          <p:nvPr/>
        </p:nvSpPr>
        <p:spPr>
          <a:xfrm>
            <a:off x="6981825" y="3271538"/>
            <a:ext cx="1301959" cy="535531"/>
          </a:xfrm>
          <a:prstGeom prst="rect">
            <a:avLst/>
          </a:prstGeom>
          <a:noFill/>
        </p:spPr>
        <p:txBody>
          <a:bodyPr wrap="none" rtlCol="0">
            <a:spAutoFit/>
          </a:bodyPr>
          <a:lstStyle/>
          <a:p>
            <a:r>
              <a:rPr lang="it-IT" b="1" dirty="0" err="1" smtClean="0"/>
              <a:t>Acquisition</a:t>
            </a:r>
            <a:endParaRPr lang="it-IT" b="1" dirty="0" smtClean="0"/>
          </a:p>
          <a:p>
            <a:r>
              <a:rPr lang="it-IT" b="1" dirty="0" smtClean="0"/>
              <a:t>Server</a:t>
            </a:r>
            <a:endParaRPr lang="it-IT" b="1" dirty="0"/>
          </a:p>
        </p:txBody>
      </p:sp>
      <p:sp>
        <p:nvSpPr>
          <p:cNvPr id="51" name="CasellaDiTesto 50"/>
          <p:cNvSpPr txBox="1"/>
          <p:nvPr/>
        </p:nvSpPr>
        <p:spPr>
          <a:xfrm>
            <a:off x="6981825" y="5428053"/>
            <a:ext cx="1119217" cy="289310"/>
          </a:xfrm>
          <a:prstGeom prst="rect">
            <a:avLst/>
          </a:prstGeom>
          <a:noFill/>
        </p:spPr>
        <p:txBody>
          <a:bodyPr wrap="none" rtlCol="0">
            <a:spAutoFit/>
          </a:bodyPr>
          <a:lstStyle/>
          <a:p>
            <a:r>
              <a:rPr lang="it-IT" b="1" dirty="0" smtClean="0"/>
              <a:t>Hardware</a:t>
            </a:r>
            <a:endParaRPr lang="it-IT" b="1" dirty="0"/>
          </a:p>
        </p:txBody>
      </p:sp>
      <p:sp>
        <p:nvSpPr>
          <p:cNvPr id="53" name="CasellaDiTesto 52"/>
          <p:cNvSpPr txBox="1"/>
          <p:nvPr/>
        </p:nvSpPr>
        <p:spPr>
          <a:xfrm>
            <a:off x="6981825" y="4764671"/>
            <a:ext cx="1643399" cy="289310"/>
          </a:xfrm>
          <a:prstGeom prst="rect">
            <a:avLst/>
          </a:prstGeom>
          <a:noFill/>
        </p:spPr>
        <p:txBody>
          <a:bodyPr wrap="none" rtlCol="0">
            <a:spAutoFit/>
          </a:bodyPr>
          <a:lstStyle/>
          <a:p>
            <a:r>
              <a:rPr lang="it-IT" b="1" dirty="0" smtClean="0"/>
              <a:t>USB, PCI, </a:t>
            </a:r>
            <a:r>
              <a:rPr lang="it-IT" b="1" dirty="0" err="1" smtClean="0"/>
              <a:t>PCIe</a:t>
            </a:r>
            <a:endParaRPr lang="it-IT" b="1" dirty="0"/>
          </a:p>
        </p:txBody>
      </p:sp>
      <p:sp>
        <p:nvSpPr>
          <p:cNvPr id="54" name="CasellaDiTesto 53"/>
          <p:cNvSpPr txBox="1"/>
          <p:nvPr/>
        </p:nvSpPr>
        <p:spPr>
          <a:xfrm>
            <a:off x="6981825" y="2027390"/>
            <a:ext cx="856325" cy="289310"/>
          </a:xfrm>
          <a:prstGeom prst="rect">
            <a:avLst/>
          </a:prstGeom>
          <a:noFill/>
        </p:spPr>
        <p:txBody>
          <a:bodyPr wrap="none" rtlCol="0">
            <a:spAutoFit/>
          </a:bodyPr>
          <a:lstStyle/>
          <a:p>
            <a:r>
              <a:rPr lang="it-IT" b="1" dirty="0" err="1" smtClean="0"/>
              <a:t>Socket</a:t>
            </a:r>
            <a:endParaRPr lang="it-IT" b="1" dirty="0"/>
          </a:p>
        </p:txBody>
      </p:sp>
      <p:sp>
        <p:nvSpPr>
          <p:cNvPr id="55" name="Parentesi graffa chiusa 54"/>
          <p:cNvSpPr/>
          <p:nvPr/>
        </p:nvSpPr>
        <p:spPr bwMode="auto">
          <a:xfrm>
            <a:off x="6639910" y="1851641"/>
            <a:ext cx="231228" cy="667824"/>
          </a:xfrm>
          <a:prstGeom prst="rightBrace">
            <a:avLst>
              <a:gd name="adj1" fmla="val 45407"/>
              <a:gd name="adj2" fmla="val 50000"/>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
        <p:nvSpPr>
          <p:cNvPr id="56" name="Parentesi graffa chiusa 55"/>
          <p:cNvSpPr/>
          <p:nvPr/>
        </p:nvSpPr>
        <p:spPr bwMode="auto">
          <a:xfrm>
            <a:off x="6639910" y="906780"/>
            <a:ext cx="231228" cy="846732"/>
          </a:xfrm>
          <a:prstGeom prst="rightBrace">
            <a:avLst>
              <a:gd name="adj1" fmla="val 45407"/>
              <a:gd name="adj2" fmla="val 50000"/>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
        <p:nvSpPr>
          <p:cNvPr id="57" name="CasellaDiTesto 56"/>
          <p:cNvSpPr txBox="1"/>
          <p:nvPr/>
        </p:nvSpPr>
        <p:spPr>
          <a:xfrm>
            <a:off x="6981825" y="1185491"/>
            <a:ext cx="550151" cy="289310"/>
          </a:xfrm>
          <a:prstGeom prst="rect">
            <a:avLst/>
          </a:prstGeom>
          <a:noFill/>
        </p:spPr>
        <p:txBody>
          <a:bodyPr wrap="none" rtlCol="0">
            <a:spAutoFit/>
          </a:bodyPr>
          <a:lstStyle/>
          <a:p>
            <a:r>
              <a:rPr lang="it-IT" b="1" dirty="0" smtClean="0"/>
              <a:t>GUI</a:t>
            </a:r>
            <a:endParaRPr lang="it-IT" b="1" dirty="0"/>
          </a:p>
        </p:txBody>
      </p:sp>
      <p:sp>
        <p:nvSpPr>
          <p:cNvPr id="58" name="CasellaDiTesto 57"/>
          <p:cNvSpPr txBox="1"/>
          <p:nvPr/>
        </p:nvSpPr>
        <p:spPr>
          <a:xfrm>
            <a:off x="768769" y="1236615"/>
            <a:ext cx="833883" cy="289310"/>
          </a:xfrm>
          <a:prstGeom prst="rect">
            <a:avLst/>
          </a:prstGeom>
          <a:noFill/>
        </p:spPr>
        <p:txBody>
          <a:bodyPr wrap="none" rtlCol="0">
            <a:spAutoFit/>
          </a:bodyPr>
          <a:lstStyle/>
          <a:p>
            <a:r>
              <a:rPr lang="it-IT" b="1" dirty="0" err="1" smtClean="0"/>
              <a:t>Config</a:t>
            </a:r>
            <a:endParaRPr lang="it-IT" b="1" dirty="0"/>
          </a:p>
        </p:txBody>
      </p:sp>
      <p:pic>
        <p:nvPicPr>
          <p:cNvPr id="5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84" y="2998003"/>
            <a:ext cx="468899" cy="61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CasellaDiTesto 59"/>
          <p:cNvSpPr txBox="1"/>
          <p:nvPr/>
        </p:nvSpPr>
        <p:spPr>
          <a:xfrm>
            <a:off x="787819" y="2766690"/>
            <a:ext cx="857927" cy="289310"/>
          </a:xfrm>
          <a:prstGeom prst="rect">
            <a:avLst/>
          </a:prstGeom>
          <a:noFill/>
        </p:spPr>
        <p:txBody>
          <a:bodyPr wrap="none" rtlCol="0">
            <a:spAutoFit/>
          </a:bodyPr>
          <a:lstStyle/>
          <a:p>
            <a:r>
              <a:rPr lang="it-IT" b="1" dirty="0" smtClean="0"/>
              <a:t>Output</a:t>
            </a:r>
            <a:endParaRPr lang="it-IT" b="1" dirty="0"/>
          </a:p>
        </p:txBody>
      </p:sp>
      <p:sp>
        <p:nvSpPr>
          <p:cNvPr id="15" name="Freccia in giù 14"/>
          <p:cNvSpPr/>
          <p:nvPr/>
        </p:nvSpPr>
        <p:spPr bwMode="auto">
          <a:xfrm rot="2831078">
            <a:off x="1717865" y="892800"/>
            <a:ext cx="266700" cy="715204"/>
          </a:xfrm>
          <a:prstGeom prst="downArrow">
            <a:avLst/>
          </a:prstGeom>
          <a:solidFill>
            <a:schemeClr val="accent5">
              <a:lumMod val="9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64" name="Freccia in giù 63"/>
          <p:cNvSpPr/>
          <p:nvPr/>
        </p:nvSpPr>
        <p:spPr bwMode="auto">
          <a:xfrm rot="18909418">
            <a:off x="1765992" y="1930524"/>
            <a:ext cx="266700" cy="715204"/>
          </a:xfrm>
          <a:prstGeom prst="downArrow">
            <a:avLst/>
          </a:prstGeom>
          <a:solidFill>
            <a:schemeClr val="accent5">
              <a:lumMod val="9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65" name="Freccia in giù 64"/>
          <p:cNvSpPr/>
          <p:nvPr/>
        </p:nvSpPr>
        <p:spPr bwMode="auto">
          <a:xfrm rot="2831078">
            <a:off x="1702683" y="2749946"/>
            <a:ext cx="266700" cy="715204"/>
          </a:xfrm>
          <a:prstGeom prst="downArrow">
            <a:avLst/>
          </a:prstGeom>
          <a:solidFill>
            <a:schemeClr val="accent5">
              <a:lumMod val="9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Tree>
    <p:extLst>
      <p:ext uri="{BB962C8B-B14F-4D97-AF65-F5344CB8AC3E}">
        <p14:creationId xmlns:p14="http://schemas.microsoft.com/office/powerpoint/2010/main" val="527077163"/>
      </p:ext>
    </p:extLst>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30723" name="Rectangle 25"/>
          <p:cNvSpPr>
            <a:spLocks noGrp="1" noChangeArrowheads="1"/>
          </p:cNvSpPr>
          <p:nvPr>
            <p:ph type="title" idx="4294967295"/>
          </p:nvPr>
        </p:nvSpPr>
        <p:spPr bwMode="auto">
          <a:xfrm>
            <a:off x="1670050" y="0"/>
            <a:ext cx="7473950" cy="574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CONET2 readout example: XMASS</a:t>
            </a:r>
          </a:p>
        </p:txBody>
      </p:sp>
      <p:graphicFrame>
        <p:nvGraphicFramePr>
          <p:cNvPr id="30724" name="Oggetto 4"/>
          <p:cNvGraphicFramePr>
            <a:graphicFrameLocks noChangeAspect="1"/>
          </p:cNvGraphicFramePr>
          <p:nvPr/>
        </p:nvGraphicFramePr>
        <p:xfrm>
          <a:off x="61913" y="844550"/>
          <a:ext cx="4367212" cy="5903913"/>
        </p:xfrm>
        <a:graphic>
          <a:graphicData uri="http://schemas.openxmlformats.org/presentationml/2006/ole">
            <mc:AlternateContent xmlns:mc="http://schemas.openxmlformats.org/markup-compatibility/2006">
              <mc:Choice xmlns:v="urn:schemas-microsoft-com:vml" Requires="v">
                <p:oleObj spid="_x0000_s30861" name="Visio" r:id="rId4" imgW="3025572" imgH="4089729" progId="Visio.Drawing.11">
                  <p:embed/>
                </p:oleObj>
              </mc:Choice>
              <mc:Fallback>
                <p:oleObj name="Visio" r:id="rId4" imgW="3025572" imgH="4089729" progId="Visio.Drawing.11">
                  <p:embed/>
                  <p:pic>
                    <p:nvPicPr>
                      <p:cNvPr id="0" name="Oggetto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3" y="844550"/>
                        <a:ext cx="4367212"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5" name="Text Box 2"/>
          <p:cNvSpPr txBox="1">
            <a:spLocks noChangeArrowheads="1"/>
          </p:cNvSpPr>
          <p:nvPr/>
        </p:nvSpPr>
        <p:spPr bwMode="auto">
          <a:xfrm>
            <a:off x="4429125" y="908050"/>
            <a:ext cx="47148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8138" indent="-338138" defTabSz="449263" eaLnBrk="0" hangingPunct="0">
              <a:tabLst>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1pPr>
            <a:lvl2pPr marL="742950" indent="-285750" defTabSz="449263" eaLnBrk="0" hangingPunct="0">
              <a:tabLst>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2pPr>
            <a:lvl3pPr marL="1143000" indent="-228600" defTabSz="449263" eaLnBrk="0" hangingPunct="0">
              <a:tabLst>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3pPr>
            <a:lvl4pPr marL="1600200" indent="-228600" defTabSz="449263" eaLnBrk="0" hangingPunct="0">
              <a:tabLst>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4pPr>
            <a:lvl5pPr marL="2057400" indent="-228600" defTabSz="449263" eaLnBrk="0" hangingPunct="0">
              <a:tabLst>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5pPr>
            <a:lvl6pPr marL="2514600" indent="-228600" defTabSz="449263" eaLnBrk="0" fontAlgn="base" hangingPunct="0">
              <a:lnSpc>
                <a:spcPct val="80000"/>
              </a:lnSpc>
              <a:spcBef>
                <a:spcPct val="20000"/>
              </a:spcBef>
              <a:spcAft>
                <a:spcPct val="0"/>
              </a:spcAft>
              <a:tabLst>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6pPr>
            <a:lvl7pPr marL="2971800" indent="-228600" defTabSz="449263" eaLnBrk="0" fontAlgn="base" hangingPunct="0">
              <a:lnSpc>
                <a:spcPct val="80000"/>
              </a:lnSpc>
              <a:spcBef>
                <a:spcPct val="20000"/>
              </a:spcBef>
              <a:spcAft>
                <a:spcPct val="0"/>
              </a:spcAft>
              <a:tabLst>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7pPr>
            <a:lvl8pPr marL="3429000" indent="-228600" defTabSz="449263" eaLnBrk="0" fontAlgn="base" hangingPunct="0">
              <a:lnSpc>
                <a:spcPct val="80000"/>
              </a:lnSpc>
              <a:spcBef>
                <a:spcPct val="20000"/>
              </a:spcBef>
              <a:spcAft>
                <a:spcPct val="0"/>
              </a:spcAft>
              <a:tabLst>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8pPr>
            <a:lvl9pPr marL="3886200" indent="-228600" defTabSz="449263" eaLnBrk="0" fontAlgn="base" hangingPunct="0">
              <a:lnSpc>
                <a:spcPct val="80000"/>
              </a:lnSpc>
              <a:spcBef>
                <a:spcPct val="20000"/>
              </a:spcBef>
              <a:spcAft>
                <a:spcPct val="0"/>
              </a:spcAft>
              <a:tabLst>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9pPr>
          </a:lstStyle>
          <a:p>
            <a:pPr eaLnBrk="1" hangingPunct="1">
              <a:lnSpc>
                <a:spcPct val="100000"/>
              </a:lnSpc>
              <a:buFontTx/>
              <a:buChar char="•"/>
            </a:pPr>
            <a:r>
              <a:rPr lang="en-US" sz="2000" dirty="0">
                <a:latin typeface="Tahoma" pitchFamily="34" charset="0"/>
              </a:rPr>
              <a:t>64 V1751 modules in 4 VME crates</a:t>
            </a:r>
          </a:p>
          <a:p>
            <a:pPr eaLnBrk="1" hangingPunct="1">
              <a:lnSpc>
                <a:spcPct val="100000"/>
              </a:lnSpc>
              <a:buFontTx/>
              <a:buChar char="•"/>
            </a:pPr>
            <a:r>
              <a:rPr lang="en-US" sz="2000" dirty="0">
                <a:latin typeface="Tahoma" pitchFamily="34" charset="0"/>
              </a:rPr>
              <a:t>512 channels (10 bit @ 1GHz)</a:t>
            </a:r>
          </a:p>
          <a:p>
            <a:pPr eaLnBrk="1" hangingPunct="1">
              <a:lnSpc>
                <a:spcPct val="100000"/>
              </a:lnSpc>
              <a:buFontTx/>
              <a:buChar char="•"/>
            </a:pPr>
            <a:r>
              <a:rPr lang="en-US" sz="2000" dirty="0">
                <a:latin typeface="Tahoma" pitchFamily="34" charset="0"/>
              </a:rPr>
              <a:t>4 A3818s 4 link </a:t>
            </a:r>
            <a:r>
              <a:rPr lang="en-US" sz="2000" dirty="0" err="1">
                <a:latin typeface="Tahoma" pitchFamily="34" charset="0"/>
              </a:rPr>
              <a:t>PCIe</a:t>
            </a:r>
            <a:r>
              <a:rPr lang="en-US" sz="2000" dirty="0">
                <a:latin typeface="Tahoma" pitchFamily="34" charset="0"/>
              </a:rPr>
              <a:t> cards </a:t>
            </a:r>
          </a:p>
          <a:p>
            <a:pPr eaLnBrk="1" hangingPunct="1">
              <a:lnSpc>
                <a:spcPct val="100000"/>
              </a:lnSpc>
              <a:buFontTx/>
              <a:buChar char="•"/>
            </a:pPr>
            <a:r>
              <a:rPr lang="en-US" sz="2000" dirty="0">
                <a:latin typeface="Tahoma" pitchFamily="34" charset="0"/>
              </a:rPr>
              <a:t>16 parallel </a:t>
            </a:r>
            <a:r>
              <a:rPr lang="en-US" sz="2000" dirty="0" smtClean="0">
                <a:latin typeface="Tahoma" pitchFamily="34" charset="0"/>
              </a:rPr>
              <a:t>CONET2 </a:t>
            </a:r>
            <a:r>
              <a:rPr lang="en-US" sz="2000" dirty="0">
                <a:latin typeface="Tahoma" pitchFamily="34" charset="0"/>
              </a:rPr>
              <a:t>links</a:t>
            </a:r>
          </a:p>
          <a:p>
            <a:pPr eaLnBrk="1" hangingPunct="1">
              <a:lnSpc>
                <a:spcPct val="100000"/>
              </a:lnSpc>
              <a:buFontTx/>
              <a:buChar char="•"/>
            </a:pPr>
            <a:r>
              <a:rPr lang="en-US" sz="2000" dirty="0">
                <a:latin typeface="Tahoma" pitchFamily="34" charset="0"/>
              </a:rPr>
              <a:t>4 digitizers daisy chained</a:t>
            </a:r>
          </a:p>
          <a:p>
            <a:pPr eaLnBrk="1" hangingPunct="1">
              <a:lnSpc>
                <a:spcPct val="100000"/>
              </a:lnSpc>
              <a:buFontTx/>
              <a:buChar char="•"/>
            </a:pPr>
            <a:r>
              <a:rPr lang="en-US" sz="2000" dirty="0">
                <a:latin typeface="Tahoma" pitchFamily="34" charset="0"/>
              </a:rPr>
              <a:t>Readout Bandwidth = ~2 MB/s/</a:t>
            </a:r>
            <a:r>
              <a:rPr lang="en-US" sz="2000" dirty="0" err="1">
                <a:latin typeface="Tahoma" pitchFamily="34" charset="0"/>
              </a:rPr>
              <a:t>ch</a:t>
            </a:r>
            <a:endParaRPr lang="en-US" sz="2000" dirty="0">
              <a:latin typeface="Tahoma" pitchFamily="34" charset="0"/>
            </a:endParaRPr>
          </a:p>
          <a:p>
            <a:pPr eaLnBrk="1" hangingPunct="1">
              <a:lnSpc>
                <a:spcPct val="100000"/>
              </a:lnSpc>
              <a:buFontTx/>
              <a:buChar char="•"/>
            </a:pPr>
            <a:r>
              <a:rPr lang="en-US" sz="2000" dirty="0">
                <a:latin typeface="Tahoma" pitchFamily="34" charset="0"/>
              </a:rPr>
              <a:t>Total Bandwidth = </a:t>
            </a:r>
            <a:r>
              <a:rPr lang="en-US" sz="2000" dirty="0"/>
              <a:t>~ </a:t>
            </a:r>
            <a:r>
              <a:rPr lang="en-US" sz="2000" dirty="0">
                <a:latin typeface="Tahoma" pitchFamily="34" charset="0"/>
              </a:rPr>
              <a:t>1GB/s</a:t>
            </a:r>
          </a:p>
        </p:txBody>
      </p:sp>
      <p:pic>
        <p:nvPicPr>
          <p:cNvPr id="30726" name="Picture 945" descr="A38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7100" y="3848100"/>
            <a:ext cx="4305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 name="Freccia in giù 69"/>
          <p:cNvSpPr/>
          <p:nvPr/>
        </p:nvSpPr>
        <p:spPr bwMode="auto">
          <a:xfrm>
            <a:off x="3700766" y="3831486"/>
            <a:ext cx="169829" cy="366162"/>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r">
              <a:lnSpc>
                <a:spcPct val="100000"/>
              </a:lnSpc>
              <a:spcBef>
                <a:spcPts val="0"/>
              </a:spcBef>
            </a:pPr>
            <a:endParaRPr lang="it-IT" sz="1200" b="1" dirty="0"/>
          </a:p>
        </p:txBody>
      </p:sp>
      <p:sp>
        <p:nvSpPr>
          <p:cNvPr id="89090" name="Segnaposto piè di pagina 3"/>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89091" name="Rectangle 24"/>
          <p:cNvSpPr>
            <a:spLocks noGrp="1" noChangeArrowheads="1"/>
          </p:cNvSpPr>
          <p:nvPr>
            <p:ph type="title" idx="4294967295"/>
          </p:nvPr>
        </p:nvSpPr>
        <p:spPr bwMode="auto">
          <a:xfrm>
            <a:off x="1600200" y="0"/>
            <a:ext cx="75438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Next: DPP Event Oriented DAQ</a:t>
            </a:r>
          </a:p>
        </p:txBody>
      </p:sp>
      <p:sp>
        <p:nvSpPr>
          <p:cNvPr id="45" name="Rettangolo 44"/>
          <p:cNvSpPr/>
          <p:nvPr/>
        </p:nvSpPr>
        <p:spPr bwMode="auto">
          <a:xfrm>
            <a:off x="181665" y="2804157"/>
            <a:ext cx="659681" cy="1398660"/>
          </a:xfrm>
          <a:prstGeom prst="rect">
            <a:avLst/>
          </a:prstGeom>
          <a:solidFill>
            <a:srgbClr val="FD8B8B"/>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it-IT" sz="1400" b="1" dirty="0" smtClean="0">
                <a:solidFill>
                  <a:schemeClr val="tx1"/>
                </a:solidFill>
                <a:latin typeface="Comic Sans MS" pitchFamily="66" charset="0"/>
              </a:rPr>
              <a:t>x724</a:t>
            </a:r>
          </a:p>
          <a:p>
            <a:pPr algn="ctr">
              <a:defRPr/>
            </a:pPr>
            <a:r>
              <a:rPr lang="it-IT" sz="1400" b="1" dirty="0" smtClean="0">
                <a:solidFill>
                  <a:schemeClr val="tx1"/>
                </a:solidFill>
                <a:latin typeface="Comic Sans MS" pitchFamily="66" charset="0"/>
              </a:rPr>
              <a:t>x720</a:t>
            </a:r>
          </a:p>
          <a:p>
            <a:pPr algn="ctr">
              <a:defRPr/>
            </a:pPr>
            <a:r>
              <a:rPr lang="it-IT" sz="1400" b="1" dirty="0" smtClean="0">
                <a:solidFill>
                  <a:schemeClr val="tx1"/>
                </a:solidFill>
                <a:latin typeface="Comic Sans MS" pitchFamily="66" charset="0"/>
              </a:rPr>
              <a:t>x730</a:t>
            </a:r>
          </a:p>
          <a:p>
            <a:pPr algn="ctr">
              <a:defRPr/>
            </a:pPr>
            <a:r>
              <a:rPr lang="it-IT" sz="1400" b="1" dirty="0">
                <a:solidFill>
                  <a:schemeClr val="tx1"/>
                </a:solidFill>
                <a:latin typeface="Comic Sans MS" pitchFamily="66" charset="0"/>
              </a:rPr>
              <a:t>x</a:t>
            </a:r>
            <a:r>
              <a:rPr lang="it-IT" sz="1400" b="1" dirty="0" smtClean="0">
                <a:solidFill>
                  <a:schemeClr val="tx1"/>
                </a:solidFill>
                <a:latin typeface="Comic Sans MS" pitchFamily="66" charset="0"/>
              </a:rPr>
              <a:t>751</a:t>
            </a:r>
          </a:p>
          <a:p>
            <a:pPr algn="ctr">
              <a:defRPr/>
            </a:pPr>
            <a:r>
              <a:rPr lang="it-IT" sz="1400" b="1" dirty="0" smtClean="0">
                <a:solidFill>
                  <a:schemeClr val="tx1"/>
                </a:solidFill>
                <a:latin typeface="Comic Sans MS" pitchFamily="66" charset="0"/>
              </a:rPr>
              <a:t>…</a:t>
            </a:r>
          </a:p>
        </p:txBody>
      </p:sp>
      <p:sp>
        <p:nvSpPr>
          <p:cNvPr id="35" name="Rettangolo 34"/>
          <p:cNvSpPr/>
          <p:nvPr/>
        </p:nvSpPr>
        <p:spPr bwMode="auto">
          <a:xfrm>
            <a:off x="1211134" y="3503487"/>
            <a:ext cx="1282288" cy="604963"/>
          </a:xfrm>
          <a:prstGeom prst="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it-IT" sz="1400" b="1" dirty="0" err="1" smtClean="0">
                <a:solidFill>
                  <a:schemeClr val="tx1"/>
                </a:solidFill>
                <a:latin typeface="Comic Sans MS" pitchFamily="66" charset="0"/>
              </a:rPr>
              <a:t>Readout</a:t>
            </a:r>
            <a:endParaRPr lang="it-IT" sz="1400" b="1" dirty="0" smtClean="0">
              <a:solidFill>
                <a:schemeClr val="tx1"/>
              </a:solidFill>
              <a:latin typeface="Comic Sans MS" pitchFamily="66" charset="0"/>
            </a:endParaRPr>
          </a:p>
        </p:txBody>
      </p:sp>
      <p:sp>
        <p:nvSpPr>
          <p:cNvPr id="32" name="Freccia in giù 31"/>
          <p:cNvSpPr/>
          <p:nvPr/>
        </p:nvSpPr>
        <p:spPr bwMode="auto">
          <a:xfrm rot="16200000">
            <a:off x="943138" y="3619786"/>
            <a:ext cx="169829" cy="366162"/>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38" name="Rettangolo 37"/>
          <p:cNvSpPr/>
          <p:nvPr/>
        </p:nvSpPr>
        <p:spPr bwMode="auto">
          <a:xfrm>
            <a:off x="181665" y="776814"/>
            <a:ext cx="3433073" cy="720611"/>
          </a:xfrm>
          <a:prstGeom prst="rect">
            <a:avLst/>
          </a:prstGeom>
          <a:solidFill>
            <a:srgbClr val="00B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it-IT" sz="1100" b="1" dirty="0" smtClean="0">
                <a:solidFill>
                  <a:schemeClr val="tx1"/>
                </a:solidFill>
                <a:latin typeface="Comic Sans MS" pitchFamily="66" charset="0"/>
              </a:rPr>
              <a:t>SETTING PANEL</a:t>
            </a:r>
            <a:endParaRPr lang="it-IT" sz="1100" b="1" dirty="0">
              <a:solidFill>
                <a:schemeClr val="tx1"/>
              </a:solidFill>
              <a:latin typeface="Comic Sans MS" pitchFamily="66" charset="0"/>
            </a:endParaRPr>
          </a:p>
        </p:txBody>
      </p:sp>
      <p:sp>
        <p:nvSpPr>
          <p:cNvPr id="58" name="CasellaDiTesto 57"/>
          <p:cNvSpPr txBox="1"/>
          <p:nvPr/>
        </p:nvSpPr>
        <p:spPr>
          <a:xfrm>
            <a:off x="1936775" y="1683866"/>
            <a:ext cx="673582" cy="383182"/>
          </a:xfrm>
          <a:prstGeom prst="rect">
            <a:avLst/>
          </a:prstGeom>
          <a:noFill/>
        </p:spPr>
        <p:txBody>
          <a:bodyPr wrap="none" rtlCol="0">
            <a:spAutoFit/>
          </a:bodyPr>
          <a:lstStyle/>
          <a:p>
            <a:pPr algn="ctr"/>
            <a:r>
              <a:rPr lang="it-IT" sz="1050" b="1" i="1" dirty="0" err="1" smtClean="0"/>
              <a:t>Config</a:t>
            </a:r>
            <a:endParaRPr lang="it-IT" sz="1050" b="1" i="1" dirty="0"/>
          </a:p>
          <a:p>
            <a:pPr algn="ctr"/>
            <a:r>
              <a:rPr lang="it-IT" sz="1050" b="1" i="1" dirty="0" err="1" smtClean="0"/>
              <a:t>Params</a:t>
            </a:r>
            <a:endParaRPr lang="it-IT" sz="1050" b="1" i="1" dirty="0"/>
          </a:p>
        </p:txBody>
      </p:sp>
      <p:grpSp>
        <p:nvGrpSpPr>
          <p:cNvPr id="4" name="Gruppo 3"/>
          <p:cNvGrpSpPr/>
          <p:nvPr/>
        </p:nvGrpSpPr>
        <p:grpSpPr>
          <a:xfrm>
            <a:off x="1600200" y="1937602"/>
            <a:ext cx="483584" cy="596916"/>
            <a:chOff x="1634790" y="1995890"/>
            <a:chExt cx="481812" cy="523518"/>
          </a:xfrm>
        </p:grpSpPr>
        <p:pic>
          <p:nvPicPr>
            <p:cNvPr id="9114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790" y="1995890"/>
              <a:ext cx="373302" cy="42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300" y="2095986"/>
              <a:ext cx="373302" cy="42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Rettangolo 40"/>
          <p:cNvSpPr/>
          <p:nvPr/>
        </p:nvSpPr>
        <p:spPr bwMode="auto">
          <a:xfrm>
            <a:off x="1211134" y="2930226"/>
            <a:ext cx="1282288" cy="430760"/>
          </a:xfrm>
          <a:prstGeom prst="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it-IT" sz="1400" b="1" dirty="0" err="1" smtClean="0">
                <a:solidFill>
                  <a:schemeClr val="tx1"/>
                </a:solidFill>
                <a:latin typeface="Comic Sans MS" pitchFamily="66" charset="0"/>
              </a:rPr>
              <a:t>Configurator</a:t>
            </a:r>
            <a:endParaRPr lang="it-IT" sz="1400" b="1" dirty="0" smtClean="0">
              <a:solidFill>
                <a:schemeClr val="tx1"/>
              </a:solidFill>
              <a:latin typeface="Comic Sans MS" pitchFamily="66" charset="0"/>
            </a:endParaRPr>
          </a:p>
        </p:txBody>
      </p:sp>
      <p:sp>
        <p:nvSpPr>
          <p:cNvPr id="49" name="Freccia in giù 48"/>
          <p:cNvSpPr/>
          <p:nvPr/>
        </p:nvSpPr>
        <p:spPr bwMode="auto">
          <a:xfrm rot="5400000">
            <a:off x="929880" y="2972158"/>
            <a:ext cx="169829" cy="346898"/>
          </a:xfrm>
          <a:prstGeom prst="downArrow">
            <a:avLst/>
          </a:prstGeom>
          <a:solidFill>
            <a:srgbClr val="C2FFAF"/>
          </a:solidFill>
          <a:ln>
            <a:solidFill>
              <a:srgbClr val="00823B"/>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r">
              <a:lnSpc>
                <a:spcPct val="100000"/>
              </a:lnSpc>
              <a:spcBef>
                <a:spcPts val="0"/>
              </a:spcBef>
            </a:pPr>
            <a:endParaRPr lang="it-IT" sz="1200" b="1" dirty="0"/>
          </a:p>
        </p:txBody>
      </p:sp>
      <p:sp>
        <p:nvSpPr>
          <p:cNvPr id="52" name="CasellaDiTesto 51"/>
          <p:cNvSpPr txBox="1"/>
          <p:nvPr/>
        </p:nvSpPr>
        <p:spPr>
          <a:xfrm>
            <a:off x="298511" y="4202817"/>
            <a:ext cx="420308" cy="227755"/>
          </a:xfrm>
          <a:prstGeom prst="rect">
            <a:avLst/>
          </a:prstGeom>
          <a:noFill/>
        </p:spPr>
        <p:txBody>
          <a:bodyPr wrap="none" rtlCol="0">
            <a:spAutoFit/>
          </a:bodyPr>
          <a:lstStyle/>
          <a:p>
            <a:r>
              <a:rPr lang="it-IT" sz="1100" b="1" dirty="0" smtClean="0"/>
              <a:t>HW</a:t>
            </a:r>
            <a:endParaRPr lang="it-IT" sz="1100" b="1" dirty="0"/>
          </a:p>
        </p:txBody>
      </p:sp>
      <p:sp>
        <p:nvSpPr>
          <p:cNvPr id="61" name="Rettangolo 60"/>
          <p:cNvSpPr/>
          <p:nvPr/>
        </p:nvSpPr>
        <p:spPr bwMode="auto">
          <a:xfrm>
            <a:off x="160563" y="2023327"/>
            <a:ext cx="758374" cy="395132"/>
          </a:xfrm>
          <a:prstGeom prst="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it-IT" sz="1100" b="1" dirty="0" err="1" smtClean="0">
                <a:solidFill>
                  <a:schemeClr val="tx1"/>
                </a:solidFill>
                <a:latin typeface="Comic Sans MS" pitchFamily="66" charset="0"/>
              </a:rPr>
              <a:t>Find</a:t>
            </a:r>
            <a:endParaRPr lang="it-IT" sz="1100" b="1" dirty="0" smtClean="0">
              <a:solidFill>
                <a:schemeClr val="tx1"/>
              </a:solidFill>
              <a:latin typeface="Comic Sans MS" pitchFamily="66" charset="0"/>
            </a:endParaRPr>
          </a:p>
          <a:p>
            <a:pPr algn="ctr">
              <a:defRPr/>
            </a:pPr>
            <a:r>
              <a:rPr lang="it-IT" sz="1100" b="1" dirty="0" err="1" smtClean="0">
                <a:solidFill>
                  <a:schemeClr val="tx1"/>
                </a:solidFill>
                <a:latin typeface="Comic Sans MS" pitchFamily="66" charset="0"/>
              </a:rPr>
              <a:t>Devices</a:t>
            </a:r>
            <a:endParaRPr lang="it-IT" sz="1100" b="1" dirty="0" smtClean="0">
              <a:solidFill>
                <a:schemeClr val="tx1"/>
              </a:solidFill>
              <a:latin typeface="Comic Sans MS" pitchFamily="66" charset="0"/>
            </a:endParaRPr>
          </a:p>
        </p:txBody>
      </p:sp>
      <p:sp>
        <p:nvSpPr>
          <p:cNvPr id="63" name="Freccia in giù 62"/>
          <p:cNvSpPr/>
          <p:nvPr/>
        </p:nvSpPr>
        <p:spPr bwMode="auto">
          <a:xfrm>
            <a:off x="1726235" y="1561830"/>
            <a:ext cx="169829" cy="298720"/>
          </a:xfrm>
          <a:prstGeom prst="downArrow">
            <a:avLst/>
          </a:prstGeom>
          <a:solidFill>
            <a:srgbClr val="C2FFAF"/>
          </a:solidFill>
          <a:ln>
            <a:solidFill>
              <a:srgbClr val="00823B"/>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r">
              <a:lnSpc>
                <a:spcPct val="100000"/>
              </a:lnSpc>
              <a:spcBef>
                <a:spcPts val="0"/>
              </a:spcBef>
            </a:pPr>
            <a:endParaRPr lang="it-IT" sz="1200" b="1" dirty="0"/>
          </a:p>
        </p:txBody>
      </p:sp>
      <p:sp>
        <p:nvSpPr>
          <p:cNvPr id="66" name="Freccia in giù 65"/>
          <p:cNvSpPr/>
          <p:nvPr/>
        </p:nvSpPr>
        <p:spPr bwMode="auto">
          <a:xfrm rot="16200000">
            <a:off x="3911174" y="3128722"/>
            <a:ext cx="169829" cy="1376057"/>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67" name="Freccia in giù 66"/>
          <p:cNvSpPr/>
          <p:nvPr/>
        </p:nvSpPr>
        <p:spPr bwMode="auto">
          <a:xfrm rot="10800000">
            <a:off x="454833" y="2440567"/>
            <a:ext cx="169829" cy="324133"/>
          </a:xfrm>
          <a:prstGeom prst="downArrow">
            <a:avLst/>
          </a:prstGeom>
          <a:solidFill>
            <a:srgbClr val="C2FFAF"/>
          </a:solidFill>
          <a:ln>
            <a:solidFill>
              <a:srgbClr val="00823B"/>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r">
              <a:lnSpc>
                <a:spcPct val="100000"/>
              </a:lnSpc>
              <a:spcBef>
                <a:spcPts val="0"/>
              </a:spcBef>
            </a:pPr>
            <a:endParaRPr lang="it-IT" sz="1200" b="1" dirty="0"/>
          </a:p>
        </p:txBody>
      </p:sp>
      <p:sp>
        <p:nvSpPr>
          <p:cNvPr id="69" name="Freccia in giù 68"/>
          <p:cNvSpPr/>
          <p:nvPr/>
        </p:nvSpPr>
        <p:spPr bwMode="auto">
          <a:xfrm>
            <a:off x="1742242" y="2622024"/>
            <a:ext cx="169829" cy="285352"/>
          </a:xfrm>
          <a:prstGeom prst="downArrow">
            <a:avLst/>
          </a:prstGeom>
          <a:solidFill>
            <a:srgbClr val="C2FFAF"/>
          </a:solidFill>
          <a:ln>
            <a:solidFill>
              <a:srgbClr val="00823B"/>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r">
              <a:lnSpc>
                <a:spcPct val="100000"/>
              </a:lnSpc>
              <a:spcBef>
                <a:spcPts val="0"/>
              </a:spcBef>
            </a:pPr>
            <a:endParaRPr lang="it-IT" sz="1200" b="1" dirty="0"/>
          </a:p>
        </p:txBody>
      </p:sp>
      <p:sp>
        <p:nvSpPr>
          <p:cNvPr id="73" name="Freccia in giù 72"/>
          <p:cNvSpPr/>
          <p:nvPr/>
        </p:nvSpPr>
        <p:spPr bwMode="auto">
          <a:xfrm rot="10800000">
            <a:off x="454835" y="1583529"/>
            <a:ext cx="169829" cy="366162"/>
          </a:xfrm>
          <a:prstGeom prst="downArrow">
            <a:avLst/>
          </a:prstGeom>
          <a:solidFill>
            <a:srgbClr val="C2FFAF"/>
          </a:solidFill>
          <a:ln>
            <a:solidFill>
              <a:srgbClr val="00823B"/>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r">
              <a:lnSpc>
                <a:spcPct val="100000"/>
              </a:lnSpc>
              <a:spcBef>
                <a:spcPts val="0"/>
              </a:spcBef>
            </a:pPr>
            <a:endParaRPr lang="it-IT" sz="1200" b="1" dirty="0"/>
          </a:p>
        </p:txBody>
      </p:sp>
      <p:sp>
        <p:nvSpPr>
          <p:cNvPr id="33" name="Memoria ad accesso diretto 32"/>
          <p:cNvSpPr/>
          <p:nvPr/>
        </p:nvSpPr>
        <p:spPr bwMode="auto">
          <a:xfrm rot="16200000">
            <a:off x="3565750" y="4227308"/>
            <a:ext cx="439859" cy="503669"/>
          </a:xfrm>
          <a:prstGeom prst="flowChartMagneticDrum">
            <a:avLst/>
          </a:prstGeom>
          <a:solidFill>
            <a:schemeClr val="accent6">
              <a:lumMod val="40000"/>
              <a:lumOff val="60000"/>
            </a:schemeClr>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
        <p:nvSpPr>
          <p:cNvPr id="34" name="Rettangolo 33"/>
          <p:cNvSpPr/>
          <p:nvPr/>
        </p:nvSpPr>
        <p:spPr bwMode="auto">
          <a:xfrm rot="16200000">
            <a:off x="2220703" y="3608293"/>
            <a:ext cx="1757794" cy="416919"/>
          </a:xfrm>
          <a:prstGeom prst="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it-IT" sz="1400" b="1" dirty="0" err="1" smtClean="0">
                <a:solidFill>
                  <a:schemeClr val="tx1"/>
                </a:solidFill>
                <a:latin typeface="Comic Sans MS" pitchFamily="66" charset="0"/>
              </a:rPr>
              <a:t>Pre</a:t>
            </a:r>
            <a:r>
              <a:rPr lang="it-IT" sz="1400" b="1" dirty="0" smtClean="0">
                <a:solidFill>
                  <a:schemeClr val="tx1"/>
                </a:solidFill>
                <a:latin typeface="Comic Sans MS" pitchFamily="66" charset="0"/>
              </a:rPr>
              <a:t>-Processor</a:t>
            </a:r>
            <a:endParaRPr lang="it-IT" sz="1400" b="1" dirty="0">
              <a:solidFill>
                <a:schemeClr val="tx1"/>
              </a:solidFill>
              <a:latin typeface="Comic Sans MS" pitchFamily="66" charset="0"/>
            </a:endParaRPr>
          </a:p>
        </p:txBody>
      </p:sp>
      <p:grpSp>
        <p:nvGrpSpPr>
          <p:cNvPr id="36" name="Gruppo 35"/>
          <p:cNvGrpSpPr/>
          <p:nvPr/>
        </p:nvGrpSpPr>
        <p:grpSpPr>
          <a:xfrm>
            <a:off x="4806035" y="896075"/>
            <a:ext cx="483584" cy="596916"/>
            <a:chOff x="1634790" y="1995890"/>
            <a:chExt cx="481812" cy="523518"/>
          </a:xfrm>
        </p:grpSpPr>
        <p:pic>
          <p:nvPicPr>
            <p:cNvPr id="3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790" y="1995890"/>
              <a:ext cx="373302" cy="42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300" y="2095986"/>
              <a:ext cx="373302" cy="42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Freccia in giù 41"/>
          <p:cNvSpPr/>
          <p:nvPr/>
        </p:nvSpPr>
        <p:spPr bwMode="auto">
          <a:xfrm>
            <a:off x="4962913" y="1530350"/>
            <a:ext cx="169829" cy="1399876"/>
          </a:xfrm>
          <a:prstGeom prst="downArrow">
            <a:avLst/>
          </a:prstGeom>
          <a:solidFill>
            <a:srgbClr val="C2FFAF"/>
          </a:solidFill>
          <a:ln>
            <a:solidFill>
              <a:srgbClr val="00823B"/>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r">
              <a:lnSpc>
                <a:spcPct val="100000"/>
              </a:lnSpc>
              <a:spcBef>
                <a:spcPts val="0"/>
              </a:spcBef>
            </a:pPr>
            <a:endParaRPr lang="it-IT" sz="1200" b="1" dirty="0"/>
          </a:p>
        </p:txBody>
      </p:sp>
      <p:sp>
        <p:nvSpPr>
          <p:cNvPr id="44" name="Freccia in giù 43"/>
          <p:cNvSpPr/>
          <p:nvPr/>
        </p:nvSpPr>
        <p:spPr bwMode="auto">
          <a:xfrm rot="16200000">
            <a:off x="4140228" y="580607"/>
            <a:ext cx="169829" cy="1113720"/>
          </a:xfrm>
          <a:prstGeom prst="downArrow">
            <a:avLst/>
          </a:prstGeom>
          <a:solidFill>
            <a:srgbClr val="C2FFAF"/>
          </a:solidFill>
          <a:ln>
            <a:solidFill>
              <a:srgbClr val="00823B"/>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76" name="CasellaDiTesto 75"/>
          <p:cNvSpPr txBox="1"/>
          <p:nvPr/>
        </p:nvSpPr>
        <p:spPr>
          <a:xfrm>
            <a:off x="5071121" y="4795223"/>
            <a:ext cx="664669" cy="240066"/>
          </a:xfrm>
          <a:prstGeom prst="rect">
            <a:avLst/>
          </a:prstGeom>
          <a:noFill/>
        </p:spPr>
        <p:txBody>
          <a:bodyPr wrap="none" rtlCol="0">
            <a:spAutoFit/>
          </a:bodyPr>
          <a:lstStyle/>
          <a:p>
            <a:r>
              <a:rPr lang="it-IT" sz="1200" i="1" dirty="0" err="1" smtClean="0">
                <a:solidFill>
                  <a:srgbClr val="FF0000"/>
                </a:solidFill>
              </a:rPr>
              <a:t>Waves</a:t>
            </a:r>
            <a:endParaRPr lang="it-IT" sz="1200" i="1" dirty="0">
              <a:solidFill>
                <a:srgbClr val="FF0000"/>
              </a:solidFill>
            </a:endParaRPr>
          </a:p>
        </p:txBody>
      </p:sp>
      <p:sp>
        <p:nvSpPr>
          <p:cNvPr id="78" name="Freccia in giù 77"/>
          <p:cNvSpPr/>
          <p:nvPr/>
        </p:nvSpPr>
        <p:spPr bwMode="auto">
          <a:xfrm rot="16200000">
            <a:off x="4301761" y="4181697"/>
            <a:ext cx="169829" cy="594884"/>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80" name="Rettangolo 79"/>
          <p:cNvSpPr/>
          <p:nvPr/>
        </p:nvSpPr>
        <p:spPr bwMode="auto">
          <a:xfrm rot="16200000">
            <a:off x="4158342" y="3528742"/>
            <a:ext cx="1757795" cy="625675"/>
          </a:xfrm>
          <a:prstGeom prst="rect">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it-IT" sz="1400" b="1" dirty="0" err="1" smtClean="0">
                <a:solidFill>
                  <a:schemeClr val="tx1"/>
                </a:solidFill>
                <a:latin typeface="Comic Sans MS" pitchFamily="66" charset="0"/>
              </a:rPr>
              <a:t>Event</a:t>
            </a:r>
            <a:r>
              <a:rPr lang="it-IT" sz="1400" b="1" dirty="0" smtClean="0">
                <a:solidFill>
                  <a:schemeClr val="tx1"/>
                </a:solidFill>
                <a:latin typeface="Comic Sans MS" pitchFamily="66" charset="0"/>
              </a:rPr>
              <a:t> </a:t>
            </a:r>
            <a:r>
              <a:rPr lang="it-IT" sz="1400" b="1" dirty="0" err="1" smtClean="0">
                <a:solidFill>
                  <a:schemeClr val="tx1"/>
                </a:solidFill>
                <a:latin typeface="Comic Sans MS" pitchFamily="66" charset="0"/>
              </a:rPr>
              <a:t>Selector</a:t>
            </a:r>
            <a:endParaRPr lang="it-IT" sz="1400" b="1" dirty="0" smtClean="0">
              <a:solidFill>
                <a:schemeClr val="tx1"/>
              </a:solidFill>
              <a:latin typeface="Comic Sans MS" pitchFamily="66" charset="0"/>
            </a:endParaRPr>
          </a:p>
        </p:txBody>
      </p:sp>
      <p:sp>
        <p:nvSpPr>
          <p:cNvPr id="81" name="Memoria ad accesso diretto 80"/>
          <p:cNvSpPr/>
          <p:nvPr/>
        </p:nvSpPr>
        <p:spPr bwMode="auto">
          <a:xfrm rot="16200000">
            <a:off x="6025633" y="5116008"/>
            <a:ext cx="439859" cy="503669"/>
          </a:xfrm>
          <a:prstGeom prst="flowChartMagneticDrum">
            <a:avLst/>
          </a:prstGeom>
          <a:solidFill>
            <a:schemeClr val="accent6">
              <a:lumMod val="40000"/>
              <a:lumOff val="60000"/>
            </a:schemeClr>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
        <p:nvSpPr>
          <p:cNvPr id="82" name="CasellaDiTesto 81"/>
          <p:cNvSpPr txBox="1"/>
          <p:nvPr/>
        </p:nvSpPr>
        <p:spPr>
          <a:xfrm>
            <a:off x="5997800" y="5649152"/>
            <a:ext cx="513282" cy="227755"/>
          </a:xfrm>
          <a:prstGeom prst="rect">
            <a:avLst/>
          </a:prstGeom>
          <a:noFill/>
        </p:spPr>
        <p:txBody>
          <a:bodyPr wrap="none" rtlCol="0">
            <a:spAutoFit/>
          </a:bodyPr>
          <a:lstStyle/>
          <a:p>
            <a:r>
              <a:rPr lang="it-IT" sz="1100" b="1" dirty="0" err="1" smtClean="0"/>
              <a:t>Lists</a:t>
            </a:r>
            <a:endParaRPr lang="it-IT" sz="1100" b="1" dirty="0"/>
          </a:p>
        </p:txBody>
      </p:sp>
      <p:sp>
        <p:nvSpPr>
          <p:cNvPr id="83" name="Freccia in giù 82"/>
          <p:cNvSpPr/>
          <p:nvPr/>
        </p:nvSpPr>
        <p:spPr bwMode="auto">
          <a:xfrm>
            <a:off x="6153113" y="4760661"/>
            <a:ext cx="169829" cy="336390"/>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dirty="0"/>
          </a:p>
        </p:txBody>
      </p:sp>
      <p:sp>
        <p:nvSpPr>
          <p:cNvPr id="100" name="Memoria ad accesso diretto 99"/>
          <p:cNvSpPr/>
          <p:nvPr/>
        </p:nvSpPr>
        <p:spPr bwMode="auto">
          <a:xfrm rot="16200000">
            <a:off x="6610696" y="5115064"/>
            <a:ext cx="439859" cy="503669"/>
          </a:xfrm>
          <a:prstGeom prst="flowChartMagneticDrum">
            <a:avLst/>
          </a:prstGeom>
          <a:solidFill>
            <a:schemeClr val="accent6">
              <a:lumMod val="40000"/>
              <a:lumOff val="60000"/>
            </a:schemeClr>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
        <p:nvSpPr>
          <p:cNvPr id="101" name="CasellaDiTesto 100"/>
          <p:cNvSpPr txBox="1"/>
          <p:nvPr/>
        </p:nvSpPr>
        <p:spPr>
          <a:xfrm>
            <a:off x="6482817" y="5649151"/>
            <a:ext cx="702436" cy="227755"/>
          </a:xfrm>
          <a:prstGeom prst="rect">
            <a:avLst/>
          </a:prstGeom>
          <a:noFill/>
        </p:spPr>
        <p:txBody>
          <a:bodyPr wrap="none" rtlCol="0">
            <a:spAutoFit/>
          </a:bodyPr>
          <a:lstStyle/>
          <a:p>
            <a:r>
              <a:rPr lang="it-IT" sz="1100" b="1" dirty="0" err="1" smtClean="0"/>
              <a:t>Spectra</a:t>
            </a:r>
            <a:endParaRPr lang="it-IT" sz="1100" b="1" dirty="0"/>
          </a:p>
        </p:txBody>
      </p:sp>
      <p:sp>
        <p:nvSpPr>
          <p:cNvPr id="104" name="Rettangolo 103"/>
          <p:cNvSpPr/>
          <p:nvPr/>
        </p:nvSpPr>
        <p:spPr bwMode="auto">
          <a:xfrm>
            <a:off x="1211134" y="4582247"/>
            <a:ext cx="1285914" cy="605784"/>
          </a:xfrm>
          <a:prstGeom prst="rect">
            <a:avLst/>
          </a:prstGeom>
          <a:solidFill>
            <a:srgbClr val="00B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it-IT" sz="1100" b="1" dirty="0">
                <a:solidFill>
                  <a:schemeClr val="tx1"/>
                </a:solidFill>
                <a:latin typeface="Comic Sans MS" pitchFamily="66" charset="0"/>
              </a:rPr>
              <a:t>RATE MONITOR</a:t>
            </a:r>
          </a:p>
        </p:txBody>
      </p:sp>
      <p:sp>
        <p:nvSpPr>
          <p:cNvPr id="105" name="Freccia in giù 104"/>
          <p:cNvSpPr/>
          <p:nvPr/>
        </p:nvSpPr>
        <p:spPr bwMode="auto">
          <a:xfrm>
            <a:off x="1761294" y="4174018"/>
            <a:ext cx="169829" cy="390036"/>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r">
              <a:lnSpc>
                <a:spcPct val="100000"/>
              </a:lnSpc>
              <a:spcBef>
                <a:spcPts val="0"/>
              </a:spcBef>
            </a:pPr>
            <a:endParaRPr lang="it-IT" sz="1200" b="1" dirty="0"/>
          </a:p>
        </p:txBody>
      </p:sp>
      <p:sp>
        <p:nvSpPr>
          <p:cNvPr id="106" name="Rettangolo 105"/>
          <p:cNvSpPr/>
          <p:nvPr/>
        </p:nvSpPr>
        <p:spPr bwMode="auto">
          <a:xfrm>
            <a:off x="4404870" y="5097051"/>
            <a:ext cx="1285914" cy="605784"/>
          </a:xfrm>
          <a:prstGeom prst="rect">
            <a:avLst/>
          </a:prstGeom>
          <a:solidFill>
            <a:srgbClr val="00B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it-IT" sz="1100" b="1" dirty="0">
                <a:solidFill>
                  <a:schemeClr val="tx1"/>
                </a:solidFill>
                <a:latin typeface="Comic Sans MS" pitchFamily="66" charset="0"/>
              </a:rPr>
              <a:t>SIGNAL</a:t>
            </a:r>
          </a:p>
          <a:p>
            <a:pPr algn="ctr"/>
            <a:r>
              <a:rPr lang="it-IT" sz="1100" b="1" dirty="0">
                <a:solidFill>
                  <a:schemeClr val="tx1"/>
                </a:solidFill>
                <a:latin typeface="Comic Sans MS" pitchFamily="66" charset="0"/>
              </a:rPr>
              <a:t>SCOPE</a:t>
            </a:r>
          </a:p>
        </p:txBody>
      </p:sp>
      <p:sp>
        <p:nvSpPr>
          <p:cNvPr id="107" name="Freccia in giù 106"/>
          <p:cNvSpPr/>
          <p:nvPr/>
        </p:nvSpPr>
        <p:spPr bwMode="auto">
          <a:xfrm>
            <a:off x="4954593" y="4746625"/>
            <a:ext cx="169829" cy="350426"/>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r">
              <a:lnSpc>
                <a:spcPct val="100000"/>
              </a:lnSpc>
              <a:spcBef>
                <a:spcPts val="0"/>
              </a:spcBef>
            </a:pPr>
            <a:endParaRPr lang="it-IT" sz="1200" b="1" dirty="0"/>
          </a:p>
        </p:txBody>
      </p:sp>
      <p:sp>
        <p:nvSpPr>
          <p:cNvPr id="109" name="Memoria ad accesso diretto 108"/>
          <p:cNvSpPr/>
          <p:nvPr/>
        </p:nvSpPr>
        <p:spPr bwMode="auto">
          <a:xfrm rot="16200000">
            <a:off x="3561722" y="5116215"/>
            <a:ext cx="439859" cy="503669"/>
          </a:xfrm>
          <a:prstGeom prst="flowChartMagneticDrum">
            <a:avLst/>
          </a:prstGeom>
          <a:solidFill>
            <a:schemeClr val="accent6">
              <a:lumMod val="40000"/>
              <a:lumOff val="60000"/>
            </a:schemeClr>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
        <p:nvSpPr>
          <p:cNvPr id="110" name="Freccia in giù 109"/>
          <p:cNvSpPr/>
          <p:nvPr/>
        </p:nvSpPr>
        <p:spPr bwMode="auto">
          <a:xfrm rot="5400000">
            <a:off x="4145665" y="5231009"/>
            <a:ext cx="169829" cy="290748"/>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r">
              <a:lnSpc>
                <a:spcPct val="100000"/>
              </a:lnSpc>
              <a:spcBef>
                <a:spcPts val="0"/>
              </a:spcBef>
            </a:pPr>
            <a:endParaRPr lang="it-IT" sz="1200" b="1" dirty="0"/>
          </a:p>
        </p:txBody>
      </p:sp>
      <p:sp>
        <p:nvSpPr>
          <p:cNvPr id="111" name="CasellaDiTesto 110"/>
          <p:cNvSpPr txBox="1"/>
          <p:nvPr/>
        </p:nvSpPr>
        <p:spPr>
          <a:xfrm>
            <a:off x="3308060" y="5649152"/>
            <a:ext cx="944489" cy="227755"/>
          </a:xfrm>
          <a:prstGeom prst="rect">
            <a:avLst/>
          </a:prstGeom>
          <a:noFill/>
        </p:spPr>
        <p:txBody>
          <a:bodyPr wrap="none" rtlCol="0">
            <a:spAutoFit/>
          </a:bodyPr>
          <a:lstStyle/>
          <a:p>
            <a:r>
              <a:rPr lang="it-IT" sz="1100" b="1" dirty="0" err="1" smtClean="0"/>
              <a:t>Waveforms</a:t>
            </a:r>
            <a:endParaRPr lang="it-IT" sz="1100" b="1" dirty="0"/>
          </a:p>
        </p:txBody>
      </p:sp>
      <p:sp>
        <p:nvSpPr>
          <p:cNvPr id="75" name="CasellaDiTesto 74"/>
          <p:cNvSpPr txBox="1"/>
          <p:nvPr/>
        </p:nvSpPr>
        <p:spPr>
          <a:xfrm>
            <a:off x="3930637" y="3414705"/>
            <a:ext cx="758541" cy="240066"/>
          </a:xfrm>
          <a:prstGeom prst="rect">
            <a:avLst/>
          </a:prstGeom>
          <a:noFill/>
        </p:spPr>
        <p:txBody>
          <a:bodyPr wrap="none" rtlCol="0">
            <a:spAutoFit/>
          </a:bodyPr>
          <a:lstStyle/>
          <a:p>
            <a:pPr algn="ctr"/>
            <a:r>
              <a:rPr lang="it-IT" sz="1200" b="1" dirty="0" err="1" smtClean="0"/>
              <a:t>Throttle</a:t>
            </a:r>
            <a:endParaRPr lang="it-IT" sz="1200" b="1" dirty="0"/>
          </a:p>
        </p:txBody>
      </p:sp>
      <p:sp>
        <p:nvSpPr>
          <p:cNvPr id="79" name="Freccia in giù 78"/>
          <p:cNvSpPr/>
          <p:nvPr/>
        </p:nvSpPr>
        <p:spPr bwMode="auto">
          <a:xfrm rot="16200000">
            <a:off x="2591589" y="3626156"/>
            <a:ext cx="169829" cy="366162"/>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64" name="CasellaDiTesto 63"/>
          <p:cNvSpPr txBox="1"/>
          <p:nvPr/>
        </p:nvSpPr>
        <p:spPr>
          <a:xfrm>
            <a:off x="5180710" y="721414"/>
            <a:ext cx="784931" cy="350865"/>
          </a:xfrm>
          <a:prstGeom prst="rect">
            <a:avLst/>
          </a:prstGeom>
          <a:noFill/>
        </p:spPr>
        <p:txBody>
          <a:bodyPr wrap="square" rtlCol="0">
            <a:spAutoFit/>
          </a:bodyPr>
          <a:lstStyle/>
          <a:p>
            <a:pPr algn="ctr"/>
            <a:r>
              <a:rPr lang="it-IT" sz="1050" b="1" i="1" dirty="0" err="1" smtClean="0"/>
              <a:t>Selection</a:t>
            </a:r>
            <a:r>
              <a:rPr lang="it-IT" sz="1050" b="1" i="1" dirty="0" smtClean="0"/>
              <a:t> </a:t>
            </a:r>
            <a:r>
              <a:rPr lang="it-IT" sz="1050" b="1" i="1" dirty="0" err="1" smtClean="0"/>
              <a:t>Criteria</a:t>
            </a:r>
            <a:endParaRPr lang="it-IT" sz="1050" b="1" i="1" dirty="0"/>
          </a:p>
        </p:txBody>
      </p:sp>
      <p:sp>
        <p:nvSpPr>
          <p:cNvPr id="71" name="Rettangolo 70"/>
          <p:cNvSpPr/>
          <p:nvPr/>
        </p:nvSpPr>
        <p:spPr bwMode="auto">
          <a:xfrm rot="16200000">
            <a:off x="5634544" y="3423409"/>
            <a:ext cx="1757795" cy="836339"/>
          </a:xfrm>
          <a:prstGeom prst="rect">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it-IT" sz="1400" b="1" dirty="0" err="1" smtClean="0">
                <a:solidFill>
                  <a:schemeClr val="tx1"/>
                </a:solidFill>
                <a:latin typeface="Comic Sans MS" pitchFamily="66" charset="0"/>
              </a:rPr>
              <a:t>Histogrammer</a:t>
            </a:r>
            <a:endParaRPr lang="it-IT" sz="1400" b="1" dirty="0" smtClean="0">
              <a:solidFill>
                <a:schemeClr val="tx1"/>
              </a:solidFill>
              <a:latin typeface="Comic Sans MS" pitchFamily="66" charset="0"/>
            </a:endParaRPr>
          </a:p>
        </p:txBody>
      </p:sp>
      <p:sp>
        <p:nvSpPr>
          <p:cNvPr id="72" name="Freccia in giù 71"/>
          <p:cNvSpPr/>
          <p:nvPr/>
        </p:nvSpPr>
        <p:spPr bwMode="auto">
          <a:xfrm rot="16200000">
            <a:off x="5650204" y="3482304"/>
            <a:ext cx="169829" cy="668888"/>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92" name="Freccia in giù 91"/>
          <p:cNvSpPr/>
          <p:nvPr/>
        </p:nvSpPr>
        <p:spPr bwMode="auto">
          <a:xfrm>
            <a:off x="6745710" y="4760661"/>
            <a:ext cx="169829" cy="336390"/>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dirty="0"/>
          </a:p>
        </p:txBody>
      </p:sp>
      <p:sp>
        <p:nvSpPr>
          <p:cNvPr id="94" name="Freccia in giù 93"/>
          <p:cNvSpPr/>
          <p:nvPr/>
        </p:nvSpPr>
        <p:spPr bwMode="auto">
          <a:xfrm rot="16200000">
            <a:off x="7389920" y="2668617"/>
            <a:ext cx="169829" cy="1026935"/>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99" name="CasellaDiTesto 98"/>
          <p:cNvSpPr txBox="1"/>
          <p:nvPr/>
        </p:nvSpPr>
        <p:spPr>
          <a:xfrm>
            <a:off x="6917493" y="2923026"/>
            <a:ext cx="662361" cy="227755"/>
          </a:xfrm>
          <a:prstGeom prst="rect">
            <a:avLst/>
          </a:prstGeom>
          <a:noFill/>
        </p:spPr>
        <p:txBody>
          <a:bodyPr wrap="none" rtlCol="0">
            <a:spAutoFit/>
          </a:bodyPr>
          <a:lstStyle/>
          <a:p>
            <a:r>
              <a:rPr lang="it-IT" sz="1100" b="1" dirty="0" smtClean="0"/>
              <a:t>E-</a:t>
            </a:r>
            <a:r>
              <a:rPr lang="it-IT" sz="1100" b="1" dirty="0" err="1" smtClean="0"/>
              <a:t>histo</a:t>
            </a:r>
            <a:endParaRPr lang="it-IT" sz="1100" b="1" dirty="0"/>
          </a:p>
        </p:txBody>
      </p:sp>
      <p:sp>
        <p:nvSpPr>
          <p:cNvPr id="102" name="CasellaDiTesto 101"/>
          <p:cNvSpPr txBox="1"/>
          <p:nvPr/>
        </p:nvSpPr>
        <p:spPr>
          <a:xfrm>
            <a:off x="6917493" y="3257488"/>
            <a:ext cx="654346" cy="227755"/>
          </a:xfrm>
          <a:prstGeom prst="rect">
            <a:avLst/>
          </a:prstGeom>
          <a:noFill/>
        </p:spPr>
        <p:txBody>
          <a:bodyPr wrap="none" rtlCol="0">
            <a:spAutoFit/>
          </a:bodyPr>
          <a:lstStyle/>
          <a:p>
            <a:r>
              <a:rPr lang="it-IT" sz="1100" b="1" dirty="0"/>
              <a:t>T</a:t>
            </a:r>
            <a:r>
              <a:rPr lang="it-IT" sz="1100" b="1" dirty="0" smtClean="0"/>
              <a:t>-</a:t>
            </a:r>
            <a:r>
              <a:rPr lang="it-IT" sz="1100" b="1" dirty="0" err="1" smtClean="0"/>
              <a:t>histo</a:t>
            </a:r>
            <a:endParaRPr lang="it-IT" sz="1100" b="1" dirty="0"/>
          </a:p>
        </p:txBody>
      </p:sp>
      <p:sp>
        <p:nvSpPr>
          <p:cNvPr id="112" name="CasellaDiTesto 111"/>
          <p:cNvSpPr txBox="1"/>
          <p:nvPr/>
        </p:nvSpPr>
        <p:spPr>
          <a:xfrm>
            <a:off x="6917493" y="3591950"/>
            <a:ext cx="859531" cy="227755"/>
          </a:xfrm>
          <a:prstGeom prst="rect">
            <a:avLst/>
          </a:prstGeom>
          <a:noFill/>
        </p:spPr>
        <p:txBody>
          <a:bodyPr wrap="none" rtlCol="0">
            <a:spAutoFit/>
          </a:bodyPr>
          <a:lstStyle/>
          <a:p>
            <a:r>
              <a:rPr lang="it-IT" sz="1100" b="1" dirty="0" smtClean="0"/>
              <a:t>PSD-</a:t>
            </a:r>
            <a:r>
              <a:rPr lang="it-IT" sz="1100" b="1" dirty="0" err="1" smtClean="0"/>
              <a:t>histo</a:t>
            </a:r>
            <a:endParaRPr lang="it-IT" sz="1100" b="1" dirty="0"/>
          </a:p>
        </p:txBody>
      </p:sp>
      <p:sp>
        <p:nvSpPr>
          <p:cNvPr id="113" name="CasellaDiTesto 112"/>
          <p:cNvSpPr txBox="1"/>
          <p:nvPr/>
        </p:nvSpPr>
        <p:spPr>
          <a:xfrm>
            <a:off x="6917493" y="3926412"/>
            <a:ext cx="498855" cy="227755"/>
          </a:xfrm>
          <a:prstGeom prst="rect">
            <a:avLst/>
          </a:prstGeom>
          <a:noFill/>
        </p:spPr>
        <p:txBody>
          <a:bodyPr wrap="none" rtlCol="0">
            <a:spAutoFit/>
          </a:bodyPr>
          <a:lstStyle/>
          <a:p>
            <a:r>
              <a:rPr lang="it-IT" sz="1100" b="1" dirty="0" smtClean="0"/>
              <a:t>MCS</a:t>
            </a:r>
            <a:endParaRPr lang="it-IT" sz="1100" b="1" dirty="0"/>
          </a:p>
        </p:txBody>
      </p:sp>
      <p:sp>
        <p:nvSpPr>
          <p:cNvPr id="114" name="CasellaDiTesto 113"/>
          <p:cNvSpPr txBox="1"/>
          <p:nvPr/>
        </p:nvSpPr>
        <p:spPr>
          <a:xfrm>
            <a:off x="6917493" y="4260874"/>
            <a:ext cx="1145653" cy="227755"/>
          </a:xfrm>
          <a:prstGeom prst="rect">
            <a:avLst/>
          </a:prstGeom>
          <a:noFill/>
        </p:spPr>
        <p:txBody>
          <a:bodyPr wrap="square" rtlCol="0">
            <a:spAutoFit/>
          </a:bodyPr>
          <a:lstStyle/>
          <a:p>
            <a:r>
              <a:rPr lang="it-IT" sz="1100" b="1" dirty="0" err="1" smtClean="0"/>
              <a:t>Biparam-histo</a:t>
            </a:r>
            <a:endParaRPr lang="it-IT" sz="1100" b="1" dirty="0"/>
          </a:p>
        </p:txBody>
      </p:sp>
      <p:sp>
        <p:nvSpPr>
          <p:cNvPr id="115" name="Freccia in giù 114"/>
          <p:cNvSpPr/>
          <p:nvPr/>
        </p:nvSpPr>
        <p:spPr bwMode="auto">
          <a:xfrm rot="16200000">
            <a:off x="7389920" y="2992590"/>
            <a:ext cx="169829" cy="1026935"/>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116" name="Freccia in giù 115"/>
          <p:cNvSpPr/>
          <p:nvPr/>
        </p:nvSpPr>
        <p:spPr bwMode="auto">
          <a:xfrm rot="16200000">
            <a:off x="7389920" y="3328030"/>
            <a:ext cx="169829" cy="1026935"/>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117" name="Freccia in giù 116"/>
          <p:cNvSpPr/>
          <p:nvPr/>
        </p:nvSpPr>
        <p:spPr bwMode="auto">
          <a:xfrm rot="16200000">
            <a:off x="7389920" y="3669876"/>
            <a:ext cx="169829" cy="1026935"/>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118" name="Freccia in giù 117"/>
          <p:cNvSpPr/>
          <p:nvPr/>
        </p:nvSpPr>
        <p:spPr bwMode="auto">
          <a:xfrm rot="16200000">
            <a:off x="7389920" y="4000845"/>
            <a:ext cx="169829" cy="1026935"/>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68" name="Rettangolo 67"/>
          <p:cNvSpPr/>
          <p:nvPr/>
        </p:nvSpPr>
        <p:spPr bwMode="auto">
          <a:xfrm>
            <a:off x="7139273" y="1016577"/>
            <a:ext cx="432474" cy="254311"/>
          </a:xfrm>
          <a:prstGeom prst="rect">
            <a:avLst/>
          </a:prstGeom>
          <a:solidFill>
            <a:srgbClr val="FFC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t-IT" sz="1400" b="1" dirty="0" smtClean="0">
              <a:solidFill>
                <a:schemeClr val="tx1"/>
              </a:solidFill>
              <a:latin typeface="Comic Sans MS" pitchFamily="66" charset="0"/>
            </a:endParaRPr>
          </a:p>
        </p:txBody>
      </p:sp>
      <p:sp>
        <p:nvSpPr>
          <p:cNvPr id="74" name="CasellaDiTesto 73"/>
          <p:cNvSpPr txBox="1"/>
          <p:nvPr/>
        </p:nvSpPr>
        <p:spPr>
          <a:xfrm>
            <a:off x="7595938" y="1030822"/>
            <a:ext cx="1480515" cy="240066"/>
          </a:xfrm>
          <a:prstGeom prst="rect">
            <a:avLst/>
          </a:prstGeom>
          <a:noFill/>
        </p:spPr>
        <p:txBody>
          <a:bodyPr wrap="square" rtlCol="0">
            <a:spAutoFit/>
          </a:bodyPr>
          <a:lstStyle/>
          <a:p>
            <a:r>
              <a:rPr lang="it-IT" sz="1200" b="1" dirty="0" err="1" smtClean="0"/>
              <a:t>Readout</a:t>
            </a:r>
            <a:r>
              <a:rPr lang="it-IT" sz="1200" b="1" dirty="0" smtClean="0"/>
              <a:t> Server</a:t>
            </a:r>
            <a:endParaRPr lang="it-IT" sz="1200" b="1" dirty="0"/>
          </a:p>
        </p:txBody>
      </p:sp>
      <p:sp>
        <p:nvSpPr>
          <p:cNvPr id="84" name="Rettangolo 83"/>
          <p:cNvSpPr/>
          <p:nvPr/>
        </p:nvSpPr>
        <p:spPr bwMode="auto">
          <a:xfrm>
            <a:off x="7139273" y="1334922"/>
            <a:ext cx="432474" cy="254311"/>
          </a:xfrm>
          <a:prstGeom prst="rect">
            <a:avLst/>
          </a:prstGeom>
          <a:solidFill>
            <a:schemeClr val="accent1">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endParaRPr lang="it-IT" sz="1400" b="1" dirty="0">
              <a:solidFill>
                <a:schemeClr val="tx1"/>
              </a:solidFill>
              <a:latin typeface="Comic Sans MS" pitchFamily="66" charset="0"/>
            </a:endParaRPr>
          </a:p>
        </p:txBody>
      </p:sp>
      <p:sp>
        <p:nvSpPr>
          <p:cNvPr id="85" name="CasellaDiTesto 84"/>
          <p:cNvSpPr txBox="1"/>
          <p:nvPr/>
        </p:nvSpPr>
        <p:spPr>
          <a:xfrm>
            <a:off x="7595938" y="1349167"/>
            <a:ext cx="1480515" cy="240066"/>
          </a:xfrm>
          <a:prstGeom prst="rect">
            <a:avLst/>
          </a:prstGeom>
          <a:noFill/>
        </p:spPr>
        <p:txBody>
          <a:bodyPr wrap="square" rtlCol="0">
            <a:spAutoFit/>
          </a:bodyPr>
          <a:lstStyle/>
          <a:p>
            <a:r>
              <a:rPr lang="it-IT" sz="1200" b="1" dirty="0" smtClean="0"/>
              <a:t>Data Analysis</a:t>
            </a:r>
            <a:endParaRPr lang="it-IT" sz="1200" b="1" dirty="0"/>
          </a:p>
        </p:txBody>
      </p:sp>
      <p:sp>
        <p:nvSpPr>
          <p:cNvPr id="86" name="Rettangolo 85"/>
          <p:cNvSpPr/>
          <p:nvPr/>
        </p:nvSpPr>
        <p:spPr bwMode="auto">
          <a:xfrm>
            <a:off x="7139273" y="1667060"/>
            <a:ext cx="432474" cy="254311"/>
          </a:xfrm>
          <a:prstGeom prst="rect">
            <a:avLst/>
          </a:prstGeom>
          <a:solidFill>
            <a:srgbClr val="00B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endParaRPr lang="it-IT" sz="1100" b="1" dirty="0">
              <a:solidFill>
                <a:schemeClr val="tx1"/>
              </a:solidFill>
              <a:latin typeface="Comic Sans MS" pitchFamily="66" charset="0"/>
            </a:endParaRPr>
          </a:p>
        </p:txBody>
      </p:sp>
      <p:sp>
        <p:nvSpPr>
          <p:cNvPr id="87" name="CasellaDiTesto 86"/>
          <p:cNvSpPr txBox="1"/>
          <p:nvPr/>
        </p:nvSpPr>
        <p:spPr>
          <a:xfrm>
            <a:off x="7595938" y="1681305"/>
            <a:ext cx="1480515" cy="240066"/>
          </a:xfrm>
          <a:prstGeom prst="rect">
            <a:avLst/>
          </a:prstGeom>
          <a:noFill/>
        </p:spPr>
        <p:txBody>
          <a:bodyPr wrap="square" rtlCol="0">
            <a:spAutoFit/>
          </a:bodyPr>
          <a:lstStyle/>
          <a:p>
            <a:r>
              <a:rPr lang="it-IT" sz="1200" b="1" dirty="0" smtClean="0"/>
              <a:t>GUI</a:t>
            </a:r>
            <a:endParaRPr lang="it-IT" sz="1200" b="1" dirty="0"/>
          </a:p>
        </p:txBody>
      </p:sp>
      <p:sp>
        <p:nvSpPr>
          <p:cNvPr id="88" name="Freccia in giù 87"/>
          <p:cNvSpPr/>
          <p:nvPr/>
        </p:nvSpPr>
        <p:spPr bwMode="auto">
          <a:xfrm rot="16200000">
            <a:off x="7276486" y="1946592"/>
            <a:ext cx="169829" cy="366162"/>
          </a:xfrm>
          <a:prstGeom prst="downArrow">
            <a:avLst/>
          </a:prstGeom>
          <a:solidFill>
            <a:schemeClr val="accent6">
              <a:lumMod val="40000"/>
              <a:lumOff val="60000"/>
            </a:scheme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ctr">
              <a:lnSpc>
                <a:spcPct val="100000"/>
              </a:lnSpc>
              <a:spcBef>
                <a:spcPts val="0"/>
              </a:spcBef>
            </a:pPr>
            <a:endParaRPr lang="it-IT" sz="1200" b="1"/>
          </a:p>
        </p:txBody>
      </p:sp>
      <p:sp>
        <p:nvSpPr>
          <p:cNvPr id="89" name="Freccia in giù 88"/>
          <p:cNvSpPr/>
          <p:nvPr/>
        </p:nvSpPr>
        <p:spPr bwMode="auto">
          <a:xfrm rot="16200000">
            <a:off x="7276487" y="2249802"/>
            <a:ext cx="169829" cy="366162"/>
          </a:xfrm>
          <a:prstGeom prst="downArrow">
            <a:avLst/>
          </a:prstGeom>
          <a:solidFill>
            <a:srgbClr val="C2FFAF"/>
          </a:solidFill>
          <a:ln>
            <a:solidFill>
              <a:srgbClr val="00823B"/>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r">
              <a:lnSpc>
                <a:spcPct val="100000"/>
              </a:lnSpc>
              <a:spcBef>
                <a:spcPts val="0"/>
              </a:spcBef>
            </a:pPr>
            <a:endParaRPr lang="it-IT" sz="1200" b="1"/>
          </a:p>
        </p:txBody>
      </p:sp>
      <p:sp>
        <p:nvSpPr>
          <p:cNvPr id="90" name="CasellaDiTesto 89"/>
          <p:cNvSpPr txBox="1"/>
          <p:nvPr/>
        </p:nvSpPr>
        <p:spPr>
          <a:xfrm>
            <a:off x="7595938" y="2021729"/>
            <a:ext cx="1480515" cy="240066"/>
          </a:xfrm>
          <a:prstGeom prst="rect">
            <a:avLst/>
          </a:prstGeom>
          <a:noFill/>
        </p:spPr>
        <p:txBody>
          <a:bodyPr wrap="square" rtlCol="0">
            <a:spAutoFit/>
          </a:bodyPr>
          <a:lstStyle/>
          <a:p>
            <a:r>
              <a:rPr lang="it-IT" sz="1200" b="1" dirty="0" smtClean="0"/>
              <a:t>Data Flow</a:t>
            </a:r>
            <a:endParaRPr lang="it-IT" sz="1200" b="1" dirty="0"/>
          </a:p>
        </p:txBody>
      </p:sp>
      <p:sp>
        <p:nvSpPr>
          <p:cNvPr id="91" name="CasellaDiTesto 90"/>
          <p:cNvSpPr txBox="1"/>
          <p:nvPr/>
        </p:nvSpPr>
        <p:spPr>
          <a:xfrm>
            <a:off x="7595938" y="2312850"/>
            <a:ext cx="1480515" cy="240066"/>
          </a:xfrm>
          <a:prstGeom prst="rect">
            <a:avLst/>
          </a:prstGeom>
          <a:noFill/>
        </p:spPr>
        <p:txBody>
          <a:bodyPr wrap="square" rtlCol="0">
            <a:spAutoFit/>
          </a:bodyPr>
          <a:lstStyle/>
          <a:p>
            <a:r>
              <a:rPr lang="it-IT" sz="1200" b="1" dirty="0" err="1" smtClean="0"/>
              <a:t>Configuration</a:t>
            </a:r>
            <a:endParaRPr lang="it-IT" sz="1200" b="1" dirty="0"/>
          </a:p>
        </p:txBody>
      </p:sp>
      <p:grpSp>
        <p:nvGrpSpPr>
          <p:cNvPr id="6" name="Gruppo 5"/>
          <p:cNvGrpSpPr/>
          <p:nvPr/>
        </p:nvGrpSpPr>
        <p:grpSpPr>
          <a:xfrm>
            <a:off x="4164618" y="3670156"/>
            <a:ext cx="290579" cy="278161"/>
            <a:chOff x="3635015" y="2823600"/>
            <a:chExt cx="290579" cy="278161"/>
          </a:xfrm>
        </p:grpSpPr>
        <p:sp>
          <p:nvSpPr>
            <p:cNvPr id="5" name="Rettangolo 4"/>
            <p:cNvSpPr/>
            <p:nvPr/>
          </p:nvSpPr>
          <p:spPr bwMode="auto">
            <a:xfrm>
              <a:off x="3635015" y="2823600"/>
              <a:ext cx="290579" cy="2781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Char char="•"/>
                <a:tabLst/>
              </a:pPr>
              <a:endParaRPr kumimoji="0" lang="it-IT" sz="2400" b="0" i="0" u="none" strike="noStrike" cap="none" normalizeH="0" baseline="0" smtClean="0">
                <a:ln>
                  <a:noFill/>
                </a:ln>
                <a:solidFill>
                  <a:schemeClr val="tx1"/>
                </a:solidFill>
                <a:effectLst/>
                <a:latin typeface="Arial" charset="0"/>
              </a:endParaRPr>
            </a:p>
          </p:txBody>
        </p:sp>
        <p:sp>
          <p:nvSpPr>
            <p:cNvPr id="2" name="Triangolo isoscele 1"/>
            <p:cNvSpPr/>
            <p:nvPr/>
          </p:nvSpPr>
          <p:spPr bwMode="auto">
            <a:xfrm rot="5400000">
              <a:off x="3569237" y="2889379"/>
              <a:ext cx="276846" cy="145289"/>
            </a:xfrm>
            <a:prstGeom prst="triangle">
              <a:avLst/>
            </a:prstGeom>
            <a:solidFill>
              <a:schemeClr val="accent6">
                <a:lumMod val="40000"/>
                <a:lumOff val="60000"/>
              </a:schemeClr>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indent="-342900">
                <a:buFontTx/>
                <a:buChar char="•"/>
              </a:pPr>
              <a:endParaRPr lang="it-IT" sz="2400"/>
            </a:p>
          </p:txBody>
        </p:sp>
        <p:sp>
          <p:nvSpPr>
            <p:cNvPr id="95" name="Triangolo isoscele 94"/>
            <p:cNvSpPr/>
            <p:nvPr/>
          </p:nvSpPr>
          <p:spPr bwMode="auto">
            <a:xfrm rot="16200000">
              <a:off x="3714526" y="2890693"/>
              <a:ext cx="276846" cy="145289"/>
            </a:xfrm>
            <a:prstGeom prst="triangle">
              <a:avLst/>
            </a:prstGeom>
            <a:solidFill>
              <a:schemeClr val="accent6">
                <a:lumMod val="40000"/>
                <a:lumOff val="60000"/>
              </a:schemeClr>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342900" indent="-342900">
                <a:buFontTx/>
                <a:buChar char="•"/>
              </a:pPr>
              <a:endParaRPr lang="it-IT" sz="2400"/>
            </a:p>
          </p:txBody>
        </p:sp>
      </p:grpSp>
      <p:sp>
        <p:nvSpPr>
          <p:cNvPr id="96" name="CasellaDiTesto 95"/>
          <p:cNvSpPr txBox="1"/>
          <p:nvPr/>
        </p:nvSpPr>
        <p:spPr>
          <a:xfrm>
            <a:off x="3405970" y="4778992"/>
            <a:ext cx="782587" cy="240066"/>
          </a:xfrm>
          <a:prstGeom prst="rect">
            <a:avLst/>
          </a:prstGeom>
          <a:noFill/>
        </p:spPr>
        <p:txBody>
          <a:bodyPr wrap="none" rtlCol="0">
            <a:spAutoFit/>
          </a:bodyPr>
          <a:lstStyle/>
          <a:p>
            <a:r>
              <a:rPr lang="it-IT" sz="1200" b="1" dirty="0" err="1" smtClean="0"/>
              <a:t>DataFile</a:t>
            </a:r>
            <a:endParaRPr lang="it-IT" sz="1200" b="1" dirty="0"/>
          </a:p>
        </p:txBody>
      </p:sp>
      <p:sp>
        <p:nvSpPr>
          <p:cNvPr id="97" name="CasellaDiTesto 96"/>
          <p:cNvSpPr txBox="1"/>
          <p:nvPr/>
        </p:nvSpPr>
        <p:spPr>
          <a:xfrm>
            <a:off x="5350077" y="3157255"/>
            <a:ext cx="702244" cy="609398"/>
          </a:xfrm>
          <a:prstGeom prst="rect">
            <a:avLst/>
          </a:prstGeom>
          <a:noFill/>
        </p:spPr>
        <p:txBody>
          <a:bodyPr wrap="none" rtlCol="0">
            <a:spAutoFit/>
          </a:bodyPr>
          <a:lstStyle/>
          <a:p>
            <a:r>
              <a:rPr lang="it-IT" sz="1200" i="1" dirty="0" smtClean="0">
                <a:solidFill>
                  <a:srgbClr val="FF0000"/>
                </a:solidFill>
              </a:rPr>
              <a:t>Time,</a:t>
            </a:r>
          </a:p>
          <a:p>
            <a:r>
              <a:rPr lang="it-IT" sz="1200" i="1" dirty="0" smtClean="0">
                <a:solidFill>
                  <a:srgbClr val="FF0000"/>
                </a:solidFill>
              </a:rPr>
              <a:t>Energy,</a:t>
            </a:r>
          </a:p>
          <a:p>
            <a:r>
              <a:rPr lang="it-IT" sz="1200" i="1" dirty="0" smtClean="0">
                <a:solidFill>
                  <a:srgbClr val="FF0000"/>
                </a:solidFill>
              </a:rPr>
              <a:t>PSD</a:t>
            </a:r>
            <a:endParaRPr lang="it-IT" sz="1200" i="1" dirty="0">
              <a:solidFill>
                <a:srgbClr val="FF0000"/>
              </a:solidFill>
            </a:endParaRPr>
          </a:p>
        </p:txBody>
      </p:sp>
      <p:sp>
        <p:nvSpPr>
          <p:cNvPr id="125" name="Rettangolo 124"/>
          <p:cNvSpPr/>
          <p:nvPr/>
        </p:nvSpPr>
        <p:spPr bwMode="auto">
          <a:xfrm>
            <a:off x="7139273" y="711769"/>
            <a:ext cx="432474" cy="254311"/>
          </a:xfrm>
          <a:prstGeom prst="rect">
            <a:avLst/>
          </a:prstGeom>
          <a:solidFill>
            <a:srgbClr val="FD8B8B"/>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endParaRPr lang="it-IT" sz="1400" b="1" dirty="0">
              <a:solidFill>
                <a:schemeClr val="tx1"/>
              </a:solidFill>
              <a:latin typeface="Comic Sans MS" pitchFamily="66" charset="0"/>
            </a:endParaRPr>
          </a:p>
        </p:txBody>
      </p:sp>
      <p:sp>
        <p:nvSpPr>
          <p:cNvPr id="126" name="CasellaDiTesto 125"/>
          <p:cNvSpPr txBox="1"/>
          <p:nvPr/>
        </p:nvSpPr>
        <p:spPr>
          <a:xfrm>
            <a:off x="7595938" y="726014"/>
            <a:ext cx="1480515" cy="240066"/>
          </a:xfrm>
          <a:prstGeom prst="rect">
            <a:avLst/>
          </a:prstGeom>
          <a:noFill/>
        </p:spPr>
        <p:txBody>
          <a:bodyPr wrap="square" rtlCol="0">
            <a:spAutoFit/>
          </a:bodyPr>
          <a:lstStyle/>
          <a:p>
            <a:r>
              <a:rPr lang="it-IT" sz="1200" b="1" dirty="0" smtClean="0"/>
              <a:t>Hardware</a:t>
            </a:r>
            <a:endParaRPr lang="it-IT" sz="1200" b="1" dirty="0"/>
          </a:p>
        </p:txBody>
      </p:sp>
      <p:sp>
        <p:nvSpPr>
          <p:cNvPr id="127" name="Rettangolo 126"/>
          <p:cNvSpPr/>
          <p:nvPr/>
        </p:nvSpPr>
        <p:spPr bwMode="auto">
          <a:xfrm rot="16200000">
            <a:off x="7527574" y="3443037"/>
            <a:ext cx="1757795" cy="836339"/>
          </a:xfrm>
          <a:prstGeom prst="rect">
            <a:avLst/>
          </a:prstGeom>
          <a:solidFill>
            <a:srgbClr val="00B05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algn="ctr"/>
            <a:r>
              <a:rPr lang="it-IT" sz="1100" b="1" dirty="0">
                <a:solidFill>
                  <a:schemeClr val="tx1"/>
                </a:solidFill>
                <a:latin typeface="Comic Sans MS" pitchFamily="66" charset="0"/>
              </a:rPr>
              <a:t>HISTO </a:t>
            </a:r>
            <a:r>
              <a:rPr lang="it-IT" sz="1100" b="1" dirty="0" smtClean="0">
                <a:solidFill>
                  <a:schemeClr val="tx1"/>
                </a:solidFill>
                <a:latin typeface="Comic Sans MS" pitchFamily="66" charset="0"/>
              </a:rPr>
              <a:t>PLOTS &amp;</a:t>
            </a:r>
            <a:endParaRPr lang="it-IT" sz="1100" b="1" dirty="0">
              <a:solidFill>
                <a:schemeClr val="tx1"/>
              </a:solidFill>
              <a:latin typeface="Comic Sans MS" pitchFamily="66" charset="0"/>
            </a:endParaRPr>
          </a:p>
          <a:p>
            <a:pPr algn="ctr"/>
            <a:r>
              <a:rPr lang="it-IT" sz="1100" b="1" dirty="0">
                <a:solidFill>
                  <a:schemeClr val="tx1"/>
                </a:solidFill>
                <a:latin typeface="Comic Sans MS" pitchFamily="66" charset="0"/>
              </a:rPr>
              <a:t>STATISTICS MONITOR</a:t>
            </a:r>
          </a:p>
        </p:txBody>
      </p:sp>
      <p:sp>
        <p:nvSpPr>
          <p:cNvPr id="7" name="Freccia angolare in su 6"/>
          <p:cNvSpPr/>
          <p:nvPr/>
        </p:nvSpPr>
        <p:spPr bwMode="auto">
          <a:xfrm rot="10800000" flipH="1">
            <a:off x="2101350" y="2231161"/>
            <a:ext cx="1118100" cy="676215"/>
          </a:xfrm>
          <a:prstGeom prst="bentUpArrow">
            <a:avLst>
              <a:gd name="adj1" fmla="val 12847"/>
              <a:gd name="adj2" fmla="val 16319"/>
              <a:gd name="adj3" fmla="val 15451"/>
            </a:avLst>
          </a:prstGeom>
          <a:solidFill>
            <a:srgbClr val="C2FFAF"/>
          </a:solidFill>
          <a:ln>
            <a:solidFill>
              <a:srgbClr val="00823B"/>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vert" wrap="square" lIns="0" tIns="0" rIns="36000" bIns="0" numCol="1" spcCol="0" rtlCol="0" fromWordArt="0" anchor="t" anchorCtr="0" forceAA="0" compatLnSpc="1">
            <a:prstTxWarp prst="textNoShape">
              <a:avLst/>
            </a:prstTxWarp>
            <a:noAutofit/>
          </a:bodyPr>
          <a:lstStyle/>
          <a:p>
            <a:pPr algn="r">
              <a:lnSpc>
                <a:spcPct val="100000"/>
              </a:lnSpc>
              <a:spcBef>
                <a:spcPts val="0"/>
              </a:spcBef>
            </a:pPr>
            <a:endParaRPr lang="it-IT" sz="1200" b="1">
              <a:solidFill>
                <a:schemeClr val="dk1"/>
              </a:solidFill>
              <a:latin typeface="+mn-lt"/>
            </a:endParaRPr>
          </a:p>
        </p:txBody>
      </p:sp>
    </p:spTree>
    <p:extLst>
      <p:ext uri="{BB962C8B-B14F-4D97-AF65-F5344CB8AC3E}">
        <p14:creationId xmlns:p14="http://schemas.microsoft.com/office/powerpoint/2010/main" val="3535723089"/>
      </p:ext>
    </p:extLst>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piè di pagina 2"/>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10243" name="Rectangle 1"/>
          <p:cNvSpPr>
            <a:spLocks noChangeArrowheads="1"/>
          </p:cNvSpPr>
          <p:nvPr/>
        </p:nvSpPr>
        <p:spPr bwMode="auto">
          <a:xfrm>
            <a:off x="-152400" y="0"/>
            <a:ext cx="88947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defTabSz="449263">
              <a:lnSpc>
                <a:spcPct val="100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b="1">
              <a:solidFill>
                <a:schemeClr val="tx2"/>
              </a:solidFill>
              <a:latin typeface="Tahoma" pitchFamily="34" charset="0"/>
            </a:endParaRPr>
          </a:p>
        </p:txBody>
      </p:sp>
      <p:sp>
        <p:nvSpPr>
          <p:cNvPr id="10244" name="Text Box 2"/>
          <p:cNvSpPr txBox="1">
            <a:spLocks noChangeArrowheads="1"/>
          </p:cNvSpPr>
          <p:nvPr/>
        </p:nvSpPr>
        <p:spPr bwMode="auto">
          <a:xfrm>
            <a:off x="200025" y="761999"/>
            <a:ext cx="8763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8138" indent="-338138"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1pPr>
            <a:lvl2pPr marL="742950" indent="-28575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2pPr>
            <a:lvl3pPr marL="11430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3pPr>
            <a:lvl4pPr marL="16002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4pPr>
            <a:lvl5pPr marL="20574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5pPr>
            <a:lvl6pPr marL="25146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6pPr>
            <a:lvl7pPr marL="29718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7pPr>
            <a:lvl8pPr marL="34290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8pPr>
            <a:lvl9pPr marL="38862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9pPr>
          </a:lstStyle>
          <a:p>
            <a:pPr eaLnBrk="1" hangingPunct="1">
              <a:lnSpc>
                <a:spcPct val="100000"/>
              </a:lnSpc>
              <a:spcBef>
                <a:spcPts val="1500"/>
              </a:spcBef>
              <a:buClr>
                <a:srgbClr val="003546"/>
              </a:buClr>
              <a:buSzPct val="100000"/>
              <a:buFont typeface="Tahoma" pitchFamily="34" charset="0"/>
              <a:buChar char="•"/>
            </a:pPr>
            <a:r>
              <a:rPr lang="en-US" sz="2000" b="1" dirty="0">
                <a:latin typeface="Tahoma" pitchFamily="34" charset="0"/>
              </a:rPr>
              <a:t>Designed for System </a:t>
            </a:r>
            <a:r>
              <a:rPr lang="en-US" sz="2000" b="1" dirty="0" smtClean="0">
                <a:latin typeface="Tahoma" pitchFamily="34" charset="0"/>
              </a:rPr>
              <a:t>scalability (Modular Electronics)</a:t>
            </a:r>
          </a:p>
          <a:p>
            <a:pPr eaLnBrk="1" hangingPunct="1">
              <a:lnSpc>
                <a:spcPct val="100000"/>
              </a:lnSpc>
              <a:spcBef>
                <a:spcPts val="1500"/>
              </a:spcBef>
              <a:buClr>
                <a:srgbClr val="003546"/>
              </a:buClr>
              <a:buSzPct val="100000"/>
              <a:buFont typeface="Tahoma" pitchFamily="34" charset="0"/>
              <a:buChar char="•"/>
            </a:pPr>
            <a:r>
              <a:rPr lang="en-US" sz="2000" b="1" dirty="0" smtClean="0">
                <a:latin typeface="Tahoma" pitchFamily="34" charset="0"/>
              </a:rPr>
              <a:t>Multi Board Synchronization</a:t>
            </a:r>
            <a:endParaRPr lang="en-US" sz="2000" b="1" dirty="0">
              <a:latin typeface="Tahoma" pitchFamily="34" charset="0"/>
            </a:endParaRPr>
          </a:p>
          <a:p>
            <a:pPr eaLnBrk="1" hangingPunct="1">
              <a:lnSpc>
                <a:spcPct val="100000"/>
              </a:lnSpc>
              <a:spcBef>
                <a:spcPts val="1500"/>
              </a:spcBef>
              <a:buClr>
                <a:srgbClr val="003546"/>
              </a:buClr>
              <a:buSzPct val="100000"/>
              <a:buFont typeface="Tahoma" pitchFamily="34" charset="0"/>
              <a:buChar char="•"/>
            </a:pPr>
            <a:r>
              <a:rPr lang="en-US" sz="2000" b="1" dirty="0" smtClean="0">
                <a:latin typeface="Tahoma" pitchFamily="34" charset="0"/>
              </a:rPr>
              <a:t>On </a:t>
            </a:r>
            <a:r>
              <a:rPr lang="en-US" sz="2000" b="1" dirty="0">
                <a:latin typeface="Tahoma" pitchFamily="34" charset="0"/>
              </a:rPr>
              <a:t>line </a:t>
            </a:r>
            <a:r>
              <a:rPr lang="en-US" sz="2000" b="1" dirty="0" smtClean="0">
                <a:latin typeface="Tahoma" pitchFamily="34" charset="0"/>
              </a:rPr>
              <a:t>Digital Pulse Processing (DPP):</a:t>
            </a:r>
            <a:endParaRPr lang="en-US" sz="2000" b="1" dirty="0">
              <a:latin typeface="Tahoma" pitchFamily="34" charset="0"/>
            </a:endParaRPr>
          </a:p>
          <a:p>
            <a:pPr lvl="1" eaLnBrk="1" hangingPunct="1">
              <a:lnSpc>
                <a:spcPct val="100000"/>
              </a:lnSpc>
              <a:spcBef>
                <a:spcPts val="600"/>
              </a:spcBef>
              <a:buClr>
                <a:srgbClr val="003546"/>
              </a:buClr>
              <a:buSzPct val="100000"/>
              <a:buFont typeface="Tahoma" pitchFamily="34" charset="0"/>
              <a:buChar char="•"/>
            </a:pPr>
            <a:r>
              <a:rPr lang="en-US" sz="2000" dirty="0" smtClean="0">
                <a:latin typeface="Tahoma" pitchFamily="34" charset="0"/>
              </a:rPr>
              <a:t>Individual pulse triggering</a:t>
            </a:r>
          </a:p>
          <a:p>
            <a:pPr lvl="1" eaLnBrk="1" hangingPunct="1">
              <a:lnSpc>
                <a:spcPct val="100000"/>
              </a:lnSpc>
              <a:spcBef>
                <a:spcPts val="600"/>
              </a:spcBef>
              <a:buClr>
                <a:srgbClr val="003546"/>
              </a:buClr>
              <a:buSzPct val="100000"/>
              <a:buFont typeface="Tahoma" pitchFamily="34" charset="0"/>
              <a:buChar char="•"/>
            </a:pPr>
            <a:r>
              <a:rPr lang="en-US" sz="2000" dirty="0" smtClean="0">
                <a:latin typeface="Tahoma" pitchFamily="34" charset="0"/>
              </a:rPr>
              <a:t>Time </a:t>
            </a:r>
            <a:r>
              <a:rPr lang="en-US" sz="2000" dirty="0">
                <a:latin typeface="Tahoma" pitchFamily="34" charset="0"/>
              </a:rPr>
              <a:t>stamp with </a:t>
            </a:r>
            <a:r>
              <a:rPr lang="en-US" sz="2000" dirty="0" smtClean="0">
                <a:latin typeface="Tahoma" pitchFamily="34" charset="0"/>
              </a:rPr>
              <a:t>LED </a:t>
            </a:r>
            <a:r>
              <a:rPr lang="en-US" sz="2000" dirty="0">
                <a:latin typeface="Tahoma" pitchFamily="34" charset="0"/>
              </a:rPr>
              <a:t>of CFD </a:t>
            </a:r>
            <a:r>
              <a:rPr lang="en-US" sz="2000" dirty="0" smtClean="0">
                <a:latin typeface="Tahoma" pitchFamily="34" charset="0"/>
              </a:rPr>
              <a:t>discriminators + interpolation</a:t>
            </a:r>
          </a:p>
          <a:p>
            <a:pPr lvl="1" eaLnBrk="1" hangingPunct="1">
              <a:lnSpc>
                <a:spcPct val="100000"/>
              </a:lnSpc>
              <a:spcBef>
                <a:spcPts val="600"/>
              </a:spcBef>
              <a:buClr>
                <a:srgbClr val="003546"/>
              </a:buClr>
              <a:buSzPct val="100000"/>
              <a:buFont typeface="Tahoma" pitchFamily="34" charset="0"/>
              <a:buChar char="•"/>
            </a:pPr>
            <a:r>
              <a:rPr lang="en-US" sz="2000" dirty="0" smtClean="0">
                <a:latin typeface="Tahoma" pitchFamily="34" charset="0"/>
              </a:rPr>
              <a:t>Baseline subtraction</a:t>
            </a:r>
          </a:p>
          <a:p>
            <a:pPr lvl="1" eaLnBrk="1" hangingPunct="1">
              <a:lnSpc>
                <a:spcPct val="100000"/>
              </a:lnSpc>
              <a:spcBef>
                <a:spcPts val="600"/>
              </a:spcBef>
              <a:buClr>
                <a:srgbClr val="003546"/>
              </a:buClr>
              <a:buSzPct val="100000"/>
              <a:buFont typeface="Tahoma" pitchFamily="34" charset="0"/>
              <a:buChar char="•"/>
            </a:pPr>
            <a:r>
              <a:rPr lang="en-US" sz="2000" dirty="0" smtClean="0">
                <a:latin typeface="Tahoma" pitchFamily="34" charset="0"/>
              </a:rPr>
              <a:t>Energy calculation (</a:t>
            </a:r>
            <a:r>
              <a:rPr lang="en-US" sz="2000" dirty="0">
                <a:latin typeface="Tahoma" pitchFamily="34" charset="0"/>
              </a:rPr>
              <a:t>p</a:t>
            </a:r>
            <a:r>
              <a:rPr lang="en-US" sz="2000" dirty="0" smtClean="0">
                <a:latin typeface="Tahoma" pitchFamily="34" charset="0"/>
              </a:rPr>
              <a:t>ulse height or charge)</a:t>
            </a:r>
          </a:p>
          <a:p>
            <a:pPr lvl="1" eaLnBrk="1" hangingPunct="1">
              <a:lnSpc>
                <a:spcPct val="100000"/>
              </a:lnSpc>
              <a:spcBef>
                <a:spcPts val="600"/>
              </a:spcBef>
              <a:buClr>
                <a:srgbClr val="003546"/>
              </a:buClr>
              <a:buSzPct val="100000"/>
              <a:buFont typeface="Tahoma" pitchFamily="34" charset="0"/>
              <a:buChar char="•"/>
            </a:pPr>
            <a:r>
              <a:rPr lang="en-US" sz="2000" dirty="0" smtClean="0">
                <a:latin typeface="Tahoma" pitchFamily="34" charset="0"/>
              </a:rPr>
              <a:t>Pulse Shape Discrimination</a:t>
            </a:r>
          </a:p>
          <a:p>
            <a:pPr lvl="1" eaLnBrk="1" hangingPunct="1">
              <a:lnSpc>
                <a:spcPct val="100000"/>
              </a:lnSpc>
              <a:spcBef>
                <a:spcPts val="600"/>
              </a:spcBef>
              <a:buClr>
                <a:srgbClr val="003546"/>
              </a:buClr>
              <a:buSzPct val="100000"/>
              <a:buFont typeface="Tahoma" pitchFamily="34" charset="0"/>
              <a:buChar char="•"/>
            </a:pPr>
            <a:r>
              <a:rPr lang="en-US" sz="2000" dirty="0" smtClean="0">
                <a:latin typeface="Tahoma" pitchFamily="34" charset="0"/>
              </a:rPr>
              <a:t>Waveform Readout (optional)</a:t>
            </a:r>
          </a:p>
          <a:p>
            <a:pPr lvl="1" eaLnBrk="1" hangingPunct="1">
              <a:lnSpc>
                <a:spcPct val="100000"/>
              </a:lnSpc>
              <a:spcBef>
                <a:spcPts val="600"/>
              </a:spcBef>
              <a:buClr>
                <a:srgbClr val="003546"/>
              </a:buClr>
              <a:buSzPct val="100000"/>
              <a:buFont typeface="Tahoma" pitchFamily="34" charset="0"/>
              <a:buChar char="•"/>
            </a:pPr>
            <a:r>
              <a:rPr lang="en-US" sz="2000" dirty="0" smtClean="0">
                <a:latin typeface="Tahoma" pitchFamily="34" charset="0"/>
              </a:rPr>
              <a:t>Coincidence or trigger propagation between channels</a:t>
            </a:r>
            <a:endParaRPr lang="en-US" sz="2000" dirty="0">
              <a:latin typeface="Tahoma" pitchFamily="34" charset="0"/>
            </a:endParaRPr>
          </a:p>
          <a:p>
            <a:pPr lvl="1" eaLnBrk="1" hangingPunct="1">
              <a:lnSpc>
                <a:spcPct val="100000"/>
              </a:lnSpc>
              <a:spcBef>
                <a:spcPts val="500"/>
              </a:spcBef>
              <a:buClr>
                <a:srgbClr val="003546"/>
              </a:buClr>
              <a:buSzPct val="100000"/>
              <a:buFont typeface="Tahoma" pitchFamily="34" charset="0"/>
              <a:buChar char="–"/>
            </a:pPr>
            <a:endParaRPr lang="en-US" dirty="0">
              <a:latin typeface="Tahoma" pitchFamily="34" charset="0"/>
            </a:endParaRPr>
          </a:p>
        </p:txBody>
      </p:sp>
      <p:sp>
        <p:nvSpPr>
          <p:cNvPr id="10245" name="Rectangle 1"/>
          <p:cNvSpPr>
            <a:spLocks noChangeArrowheads="1"/>
          </p:cNvSpPr>
          <p:nvPr/>
        </p:nvSpPr>
        <p:spPr bwMode="auto">
          <a:xfrm>
            <a:off x="1733550" y="0"/>
            <a:ext cx="7410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r" defTabSz="449263">
              <a:lnSpc>
                <a:spcPct val="100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chemeClr val="tx2"/>
                </a:solidFill>
                <a:latin typeface="Comic Sans MS" pitchFamily="66" charset="0"/>
              </a:rPr>
              <a:t>Digitizers for Physics applications</a:t>
            </a:r>
          </a:p>
        </p:txBody>
      </p:sp>
      <p:sp>
        <p:nvSpPr>
          <p:cNvPr id="6" name="Rettangolo 1"/>
          <p:cNvSpPr>
            <a:spLocks noChangeArrowheads="1"/>
          </p:cNvSpPr>
          <p:nvPr/>
        </p:nvSpPr>
        <p:spPr bwMode="auto">
          <a:xfrm>
            <a:off x="641131" y="4953496"/>
            <a:ext cx="76935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0000"/>
              </a:lnSpc>
              <a:spcBef>
                <a:spcPts val="1500"/>
              </a:spcBef>
              <a:buClr>
                <a:srgbClr val="003546"/>
              </a:buClr>
              <a:buSzPct val="100000"/>
            </a:pPr>
            <a:r>
              <a:rPr lang="en-US" sz="2000" b="1" i="1" dirty="0" smtClean="0">
                <a:solidFill>
                  <a:srgbClr val="FF0000"/>
                </a:solidFill>
                <a:latin typeface="Comic Sans MS" pitchFamily="66" charset="0"/>
              </a:rPr>
              <a:t>On-line DPP allows for a significant throughput rate reduction; this is mandatory for most physics applications</a:t>
            </a:r>
            <a:endParaRPr lang="en-US" sz="2000" b="1" i="1" dirty="0">
              <a:solidFill>
                <a:srgbClr val="FF0000"/>
              </a:solidFill>
              <a:latin typeface="Comic Sans MS" pitchFamily="66" charset="0"/>
            </a:endParaRPr>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Connettore 1 68"/>
          <p:cNvCxnSpPr>
            <a:endCxn id="42" idx="0"/>
          </p:cNvCxnSpPr>
          <p:nvPr/>
        </p:nvCxnSpPr>
        <p:spPr bwMode="auto">
          <a:xfrm>
            <a:off x="6048375" y="2981325"/>
            <a:ext cx="4763" cy="217488"/>
          </a:xfrm>
          <a:prstGeom prst="line">
            <a:avLst/>
          </a:prstGeom>
          <a:ln>
            <a:solidFill>
              <a:srgbClr val="C00000"/>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59" name="Connettore 1 58"/>
          <p:cNvCxnSpPr/>
          <p:nvPr/>
        </p:nvCxnSpPr>
        <p:spPr bwMode="auto">
          <a:xfrm flipH="1">
            <a:off x="3937000" y="2619375"/>
            <a:ext cx="2111375" cy="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60" name="Connettore 1 59"/>
          <p:cNvCxnSpPr/>
          <p:nvPr/>
        </p:nvCxnSpPr>
        <p:spPr bwMode="auto">
          <a:xfrm flipH="1" flipV="1">
            <a:off x="3937000" y="1722438"/>
            <a:ext cx="2111375" cy="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57" name="Connettore 1 56"/>
          <p:cNvCxnSpPr/>
          <p:nvPr/>
        </p:nvCxnSpPr>
        <p:spPr bwMode="auto">
          <a:xfrm flipH="1">
            <a:off x="3937000" y="5219700"/>
            <a:ext cx="793750" cy="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30" name="Connettore 1 29"/>
          <p:cNvCxnSpPr/>
          <p:nvPr/>
        </p:nvCxnSpPr>
        <p:spPr bwMode="auto">
          <a:xfrm flipH="1">
            <a:off x="1289050" y="3552825"/>
            <a:ext cx="2647950" cy="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2295" name="Segnaposto piè di pagina 2"/>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12296" name="Rectangle 2"/>
          <p:cNvSpPr>
            <a:spLocks noGrp="1" noChangeArrowheads="1"/>
          </p:cNvSpPr>
          <p:nvPr>
            <p:ph type="title" idx="4294967295"/>
          </p:nvPr>
        </p:nvSpPr>
        <p:spPr bwMode="auto">
          <a:xfrm>
            <a:off x="1754188" y="0"/>
            <a:ext cx="7389812" cy="59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smtClean="0"/>
              <a:t>Traditional acquisition chain</a:t>
            </a:r>
            <a:endParaRPr lang="it-IT" sz="2000" smtClean="0"/>
          </a:p>
        </p:txBody>
      </p:sp>
      <p:sp>
        <p:nvSpPr>
          <p:cNvPr id="12297" name="CasellaDiTesto 1"/>
          <p:cNvSpPr txBox="1">
            <a:spLocks noChangeArrowheads="1"/>
          </p:cNvSpPr>
          <p:nvPr/>
        </p:nvSpPr>
        <p:spPr bwMode="auto">
          <a:xfrm>
            <a:off x="409575" y="2940050"/>
            <a:ext cx="1165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Detector</a:t>
            </a:r>
          </a:p>
        </p:txBody>
      </p:sp>
      <p:grpSp>
        <p:nvGrpSpPr>
          <p:cNvPr id="12298" name="Gruppo 16"/>
          <p:cNvGrpSpPr>
            <a:grpSpLocks/>
          </p:cNvGrpSpPr>
          <p:nvPr/>
        </p:nvGrpSpPr>
        <p:grpSpPr bwMode="auto">
          <a:xfrm>
            <a:off x="1924050" y="3276600"/>
            <a:ext cx="630238" cy="561975"/>
            <a:chOff x="2100263" y="2708660"/>
            <a:chExt cx="847344" cy="723900"/>
          </a:xfrm>
        </p:grpSpPr>
        <p:sp>
          <p:nvSpPr>
            <p:cNvPr id="20" name="Triangolo isoscele 19"/>
            <p:cNvSpPr/>
            <p:nvPr/>
          </p:nvSpPr>
          <p:spPr bwMode="auto">
            <a:xfrm rot="5400000">
              <a:off x="2161984" y="2646939"/>
              <a:ext cx="723900" cy="847344"/>
            </a:xfrm>
            <a:prstGeom prst="triangl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marL="342900" indent="-342900">
                <a:buFontTx/>
                <a:buChar char="•"/>
                <a:defRPr/>
              </a:pPr>
              <a:endParaRPr lang="it-IT" sz="2400">
                <a:solidFill>
                  <a:schemeClr val="tx1"/>
                </a:solidFill>
                <a:latin typeface="Arial" charset="0"/>
              </a:endParaRPr>
            </a:p>
          </p:txBody>
        </p:sp>
        <p:sp>
          <p:nvSpPr>
            <p:cNvPr id="12331" name="CasellaDiTesto 20"/>
            <p:cNvSpPr txBox="1">
              <a:spLocks noChangeArrowheads="1"/>
            </p:cNvSpPr>
            <p:nvPr/>
          </p:nvSpPr>
          <p:spPr bwMode="auto">
            <a:xfrm>
              <a:off x="2100263" y="2924832"/>
              <a:ext cx="693439" cy="29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pre</a:t>
              </a:r>
            </a:p>
          </p:txBody>
        </p:sp>
      </p:grpSp>
      <p:cxnSp>
        <p:nvCxnSpPr>
          <p:cNvPr id="31" name="Connettore 1 30"/>
          <p:cNvCxnSpPr/>
          <p:nvPr/>
        </p:nvCxnSpPr>
        <p:spPr bwMode="auto">
          <a:xfrm flipV="1">
            <a:off x="3937000" y="1722438"/>
            <a:ext cx="0" cy="3506787"/>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9" name="Ovale 18"/>
          <p:cNvSpPr/>
          <p:nvPr/>
        </p:nvSpPr>
        <p:spPr bwMode="auto">
          <a:xfrm>
            <a:off x="3831591" y="3456776"/>
            <a:ext cx="209550" cy="192097"/>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marL="342900" indent="-342900">
              <a:buFontTx/>
              <a:buChar char="•"/>
              <a:defRPr/>
            </a:pPr>
            <a:endParaRPr lang="it-IT" sz="2400">
              <a:solidFill>
                <a:schemeClr val="tx1"/>
              </a:solidFill>
              <a:latin typeface="Arial" charset="0"/>
            </a:endParaRPr>
          </a:p>
        </p:txBody>
      </p:sp>
      <p:sp>
        <p:nvSpPr>
          <p:cNvPr id="22" name="Rettangolo 21"/>
          <p:cNvSpPr/>
          <p:nvPr/>
        </p:nvSpPr>
        <p:spPr bwMode="auto">
          <a:xfrm>
            <a:off x="4254500" y="4873625"/>
            <a:ext cx="952500" cy="690563"/>
          </a:xfrm>
          <a:prstGeom prst="rect">
            <a:avLst/>
          </a:prstGeom>
          <a:gradFill flip="none" rotWithShape="1">
            <a:gsLst>
              <a:gs pos="0">
                <a:srgbClr val="FD8B8B">
                  <a:shade val="30000"/>
                  <a:satMod val="115000"/>
                </a:srgbClr>
              </a:gs>
              <a:gs pos="50000">
                <a:srgbClr val="FD8B8B">
                  <a:shade val="67500"/>
                  <a:satMod val="115000"/>
                </a:srgbClr>
              </a:gs>
              <a:gs pos="100000">
                <a:srgbClr val="FD8B8B">
                  <a:shade val="100000"/>
                  <a:satMod val="115000"/>
                </a:srgbClr>
              </a:gs>
            </a:gsLst>
            <a:lin ang="16200000" scaled="1"/>
            <a:tileRect/>
          </a:gradFill>
          <a:ln>
            <a:solidFill>
              <a:srgbClr val="FF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err="1">
                <a:solidFill>
                  <a:schemeClr val="tx1"/>
                </a:solidFill>
                <a:latin typeface="Comic Sans MS" pitchFamily="66" charset="0"/>
              </a:rPr>
              <a:t>Discr</a:t>
            </a:r>
            <a:endParaRPr lang="it-IT" b="1" dirty="0">
              <a:solidFill>
                <a:schemeClr val="tx1"/>
              </a:solidFill>
              <a:latin typeface="Comic Sans MS" pitchFamily="66" charset="0"/>
            </a:endParaRPr>
          </a:p>
        </p:txBody>
      </p:sp>
      <p:sp>
        <p:nvSpPr>
          <p:cNvPr id="40" name="Rettangolo 39"/>
          <p:cNvSpPr/>
          <p:nvPr/>
        </p:nvSpPr>
        <p:spPr bwMode="auto">
          <a:xfrm>
            <a:off x="6735763" y="4881563"/>
            <a:ext cx="952500" cy="690562"/>
          </a:xfrm>
          <a:prstGeom prst="rect">
            <a:avLst/>
          </a:prstGeom>
          <a:gradFill flip="none" rotWithShape="1">
            <a:gsLst>
              <a:gs pos="0">
                <a:srgbClr val="FD8B8B">
                  <a:shade val="30000"/>
                  <a:satMod val="115000"/>
                </a:srgbClr>
              </a:gs>
              <a:gs pos="50000">
                <a:srgbClr val="FD8B8B">
                  <a:shade val="67500"/>
                  <a:satMod val="115000"/>
                </a:srgbClr>
              </a:gs>
              <a:gs pos="100000">
                <a:srgbClr val="FD8B8B">
                  <a:shade val="100000"/>
                  <a:satMod val="115000"/>
                </a:srgbClr>
              </a:gs>
            </a:gsLst>
            <a:lin ang="16200000" scaled="1"/>
            <a:tileRect/>
          </a:gradFill>
          <a:ln>
            <a:solidFill>
              <a:srgbClr val="FF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TDC</a:t>
            </a:r>
          </a:p>
        </p:txBody>
      </p:sp>
      <p:sp>
        <p:nvSpPr>
          <p:cNvPr id="43" name="Rettangolo 42"/>
          <p:cNvSpPr/>
          <p:nvPr/>
        </p:nvSpPr>
        <p:spPr bwMode="auto">
          <a:xfrm>
            <a:off x="4254500" y="2290763"/>
            <a:ext cx="952500" cy="69056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Delay</a:t>
            </a:r>
          </a:p>
        </p:txBody>
      </p:sp>
      <p:sp>
        <p:nvSpPr>
          <p:cNvPr id="47" name="Rettangolo 46"/>
          <p:cNvSpPr/>
          <p:nvPr/>
        </p:nvSpPr>
        <p:spPr bwMode="auto">
          <a:xfrm>
            <a:off x="2724150" y="3208338"/>
            <a:ext cx="952500" cy="69056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err="1">
                <a:solidFill>
                  <a:schemeClr val="tx1"/>
                </a:solidFill>
                <a:latin typeface="Comic Sans MS" pitchFamily="66" charset="0"/>
              </a:rPr>
              <a:t>Amplif</a:t>
            </a:r>
            <a:endParaRPr lang="it-IT" b="1" dirty="0">
              <a:solidFill>
                <a:schemeClr val="tx1"/>
              </a:solidFill>
              <a:latin typeface="Comic Sans MS" pitchFamily="66" charset="0"/>
            </a:endParaRPr>
          </a:p>
        </p:txBody>
      </p:sp>
      <p:pic>
        <p:nvPicPr>
          <p:cNvPr id="1230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2862263"/>
            <a:ext cx="176530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ttangolo 50"/>
          <p:cNvSpPr/>
          <p:nvPr/>
        </p:nvSpPr>
        <p:spPr bwMode="auto">
          <a:xfrm>
            <a:off x="4254500" y="1376363"/>
            <a:ext cx="952500" cy="69056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err="1">
                <a:solidFill>
                  <a:schemeClr val="tx1"/>
                </a:solidFill>
                <a:latin typeface="Comic Sans MS" pitchFamily="66" charset="0"/>
              </a:rPr>
              <a:t>Peak</a:t>
            </a:r>
            <a:endParaRPr lang="it-IT" b="1" dirty="0">
              <a:solidFill>
                <a:schemeClr val="tx1"/>
              </a:solidFill>
              <a:latin typeface="Comic Sans MS" pitchFamily="66" charset="0"/>
            </a:endParaRPr>
          </a:p>
          <a:p>
            <a:pPr algn="ctr">
              <a:defRPr/>
            </a:pPr>
            <a:r>
              <a:rPr lang="it-IT" b="1" dirty="0" err="1">
                <a:solidFill>
                  <a:schemeClr val="tx1"/>
                </a:solidFill>
                <a:latin typeface="Comic Sans MS" pitchFamily="66" charset="0"/>
              </a:rPr>
              <a:t>Sensing</a:t>
            </a:r>
            <a:endParaRPr lang="it-IT" b="1" dirty="0">
              <a:solidFill>
                <a:schemeClr val="tx1"/>
              </a:solidFill>
              <a:latin typeface="Comic Sans MS" pitchFamily="66" charset="0"/>
            </a:endParaRPr>
          </a:p>
        </p:txBody>
      </p:sp>
      <p:sp>
        <p:nvSpPr>
          <p:cNvPr id="12309" name="CasellaDiTesto 51"/>
          <p:cNvSpPr txBox="1">
            <a:spLocks noChangeArrowheads="1"/>
          </p:cNvSpPr>
          <p:nvPr/>
        </p:nvSpPr>
        <p:spPr bwMode="auto">
          <a:xfrm>
            <a:off x="3992563" y="3414713"/>
            <a:ext cx="103981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dirty="0" err="1">
                <a:latin typeface="Comic Sans MS" pitchFamily="66" charset="0"/>
              </a:rPr>
              <a:t>splitter</a:t>
            </a:r>
            <a:endParaRPr lang="it-IT" b="1" dirty="0">
              <a:latin typeface="Comic Sans MS" pitchFamily="66" charset="0"/>
            </a:endParaRPr>
          </a:p>
        </p:txBody>
      </p:sp>
      <p:sp>
        <p:nvSpPr>
          <p:cNvPr id="28679" name="Freccia a destra 28678"/>
          <p:cNvSpPr/>
          <p:nvPr/>
        </p:nvSpPr>
        <p:spPr bwMode="auto">
          <a:xfrm>
            <a:off x="6529388" y="1489075"/>
            <a:ext cx="1606550" cy="465138"/>
          </a:xfrm>
          <a:prstGeom prst="rightArrow">
            <a:avLst/>
          </a:prstGeom>
          <a:solidFill>
            <a:schemeClr val="accent6">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342900" indent="-342900">
              <a:buFontTx/>
              <a:buChar char="•"/>
              <a:defRPr/>
            </a:pPr>
            <a:endParaRPr lang="it-IT" sz="2400">
              <a:solidFill>
                <a:schemeClr val="tx1"/>
              </a:solidFill>
              <a:latin typeface="Arial" charset="0"/>
            </a:endParaRPr>
          </a:p>
        </p:txBody>
      </p:sp>
      <p:cxnSp>
        <p:nvCxnSpPr>
          <p:cNvPr id="73" name="Connettore 1 72"/>
          <p:cNvCxnSpPr/>
          <p:nvPr/>
        </p:nvCxnSpPr>
        <p:spPr bwMode="auto">
          <a:xfrm flipH="1">
            <a:off x="6048375" y="2066925"/>
            <a:ext cx="0" cy="722313"/>
          </a:xfrm>
          <a:prstGeom prst="line">
            <a:avLst/>
          </a:prstGeom>
          <a:ln>
            <a:solidFill>
              <a:srgbClr val="C00000"/>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74" name="Connettore 1 73"/>
          <p:cNvCxnSpPr>
            <a:stCxn id="40" idx="1"/>
          </p:cNvCxnSpPr>
          <p:nvPr/>
        </p:nvCxnSpPr>
        <p:spPr bwMode="auto">
          <a:xfrm flipH="1">
            <a:off x="5207000" y="5227638"/>
            <a:ext cx="1528763" cy="0"/>
          </a:xfrm>
          <a:prstGeom prst="line">
            <a:avLst/>
          </a:prstGeom>
          <a:ln>
            <a:solidFill>
              <a:srgbClr val="C00000"/>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77" name="Connettore 1 76"/>
          <p:cNvCxnSpPr>
            <a:stCxn id="39" idx="2"/>
          </p:cNvCxnSpPr>
          <p:nvPr/>
        </p:nvCxnSpPr>
        <p:spPr bwMode="auto">
          <a:xfrm>
            <a:off x="6048375" y="4775200"/>
            <a:ext cx="0" cy="452438"/>
          </a:xfrm>
          <a:prstGeom prst="line">
            <a:avLst/>
          </a:prstGeom>
          <a:ln>
            <a:solidFill>
              <a:srgbClr val="C00000"/>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cxnSp>
        <p:nvCxnSpPr>
          <p:cNvPr id="80" name="Connettore 1 79"/>
          <p:cNvCxnSpPr/>
          <p:nvPr/>
        </p:nvCxnSpPr>
        <p:spPr bwMode="auto">
          <a:xfrm flipH="1">
            <a:off x="5938838" y="4449763"/>
            <a:ext cx="796925" cy="0"/>
          </a:xfrm>
          <a:prstGeom prst="line">
            <a:avLst/>
          </a:prstGeom>
          <a:ln>
            <a:solidFill>
              <a:srgbClr val="C00000"/>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sp>
        <p:nvSpPr>
          <p:cNvPr id="82" name="Freccia a destra 81"/>
          <p:cNvSpPr/>
          <p:nvPr/>
        </p:nvSpPr>
        <p:spPr bwMode="auto">
          <a:xfrm>
            <a:off x="6529388" y="2403475"/>
            <a:ext cx="1606550" cy="465138"/>
          </a:xfrm>
          <a:prstGeom prst="rightArrow">
            <a:avLst/>
          </a:prstGeom>
          <a:solidFill>
            <a:schemeClr val="accent6">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342900" indent="-342900">
              <a:buFontTx/>
              <a:buChar char="•"/>
              <a:defRPr/>
            </a:pPr>
            <a:endParaRPr lang="it-IT" sz="2400">
              <a:solidFill>
                <a:schemeClr val="tx1"/>
              </a:solidFill>
              <a:latin typeface="Arial" charset="0"/>
            </a:endParaRPr>
          </a:p>
        </p:txBody>
      </p:sp>
      <p:sp>
        <p:nvSpPr>
          <p:cNvPr id="83" name="Freccia a destra 82"/>
          <p:cNvSpPr/>
          <p:nvPr/>
        </p:nvSpPr>
        <p:spPr bwMode="auto">
          <a:xfrm>
            <a:off x="7691438" y="4178300"/>
            <a:ext cx="442912" cy="463550"/>
          </a:xfrm>
          <a:prstGeom prst="rightArrow">
            <a:avLst/>
          </a:prstGeom>
          <a:solidFill>
            <a:schemeClr val="accent6">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342900" indent="-342900">
              <a:buFontTx/>
              <a:buChar char="•"/>
              <a:defRPr/>
            </a:pPr>
            <a:endParaRPr lang="it-IT" sz="2400">
              <a:solidFill>
                <a:schemeClr val="tx1"/>
              </a:solidFill>
              <a:latin typeface="Arial" charset="0"/>
            </a:endParaRPr>
          </a:p>
        </p:txBody>
      </p:sp>
      <p:sp>
        <p:nvSpPr>
          <p:cNvPr id="84" name="Freccia a destra 83"/>
          <p:cNvSpPr/>
          <p:nvPr/>
        </p:nvSpPr>
        <p:spPr bwMode="auto">
          <a:xfrm>
            <a:off x="7699375" y="4994275"/>
            <a:ext cx="436563" cy="465138"/>
          </a:xfrm>
          <a:prstGeom prst="rightArrow">
            <a:avLst/>
          </a:prstGeom>
          <a:solidFill>
            <a:schemeClr val="accent6">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342900" indent="-342900">
              <a:buFontTx/>
              <a:buChar char="•"/>
              <a:defRPr/>
            </a:pPr>
            <a:endParaRPr lang="it-IT" sz="2400">
              <a:solidFill>
                <a:schemeClr val="tx1"/>
              </a:solidFill>
              <a:latin typeface="Arial" charset="0"/>
            </a:endParaRPr>
          </a:p>
        </p:txBody>
      </p:sp>
      <p:sp>
        <p:nvSpPr>
          <p:cNvPr id="41" name="Rettangolo 40"/>
          <p:cNvSpPr/>
          <p:nvPr/>
        </p:nvSpPr>
        <p:spPr bwMode="auto">
          <a:xfrm>
            <a:off x="6735763" y="4086225"/>
            <a:ext cx="952500" cy="690563"/>
          </a:xfrm>
          <a:prstGeom prst="rect">
            <a:avLst/>
          </a:prstGeom>
          <a:gradFill flip="none" rotWithShape="1">
            <a:gsLst>
              <a:gs pos="0">
                <a:srgbClr val="FD8B8B">
                  <a:shade val="30000"/>
                  <a:satMod val="115000"/>
                </a:srgbClr>
              </a:gs>
              <a:gs pos="50000">
                <a:srgbClr val="FD8B8B">
                  <a:shade val="67500"/>
                  <a:satMod val="115000"/>
                </a:srgbClr>
              </a:gs>
              <a:gs pos="100000">
                <a:srgbClr val="FD8B8B">
                  <a:shade val="100000"/>
                  <a:satMod val="115000"/>
                </a:srgbClr>
              </a:gs>
            </a:gsLst>
            <a:lin ang="16200000" scaled="1"/>
            <a:tileRect/>
          </a:gradFill>
          <a:ln>
            <a:solidFill>
              <a:srgbClr val="FF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err="1">
                <a:solidFill>
                  <a:schemeClr val="tx1"/>
                </a:solidFill>
                <a:latin typeface="Comic Sans MS" pitchFamily="66" charset="0"/>
              </a:rPr>
              <a:t>Scaler</a:t>
            </a:r>
            <a:endParaRPr lang="it-IT" b="1" dirty="0">
              <a:solidFill>
                <a:schemeClr val="tx1"/>
              </a:solidFill>
              <a:latin typeface="Comic Sans MS" pitchFamily="66" charset="0"/>
            </a:endParaRPr>
          </a:p>
        </p:txBody>
      </p:sp>
      <p:sp>
        <p:nvSpPr>
          <p:cNvPr id="12319" name="CasellaDiTesto 84"/>
          <p:cNvSpPr txBox="1">
            <a:spLocks noChangeArrowheads="1"/>
          </p:cNvSpPr>
          <p:nvPr/>
        </p:nvSpPr>
        <p:spPr bwMode="auto">
          <a:xfrm>
            <a:off x="8116888" y="1600200"/>
            <a:ext cx="8651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Energy</a:t>
            </a:r>
          </a:p>
        </p:txBody>
      </p:sp>
      <p:sp>
        <p:nvSpPr>
          <p:cNvPr id="12320" name="CasellaDiTesto 85"/>
          <p:cNvSpPr txBox="1">
            <a:spLocks noChangeArrowheads="1"/>
          </p:cNvSpPr>
          <p:nvPr/>
        </p:nvSpPr>
        <p:spPr bwMode="auto">
          <a:xfrm>
            <a:off x="8116888" y="2500313"/>
            <a:ext cx="8651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Charge</a:t>
            </a:r>
          </a:p>
        </p:txBody>
      </p:sp>
      <p:sp>
        <p:nvSpPr>
          <p:cNvPr id="12321" name="CasellaDiTesto 86"/>
          <p:cNvSpPr txBox="1">
            <a:spLocks noChangeArrowheads="1"/>
          </p:cNvSpPr>
          <p:nvPr/>
        </p:nvSpPr>
        <p:spPr bwMode="auto">
          <a:xfrm>
            <a:off x="8147050" y="4278313"/>
            <a:ext cx="8651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Counts</a:t>
            </a:r>
          </a:p>
        </p:txBody>
      </p:sp>
      <p:sp>
        <p:nvSpPr>
          <p:cNvPr id="12322" name="CasellaDiTesto 87"/>
          <p:cNvSpPr txBox="1">
            <a:spLocks noChangeArrowheads="1"/>
          </p:cNvSpPr>
          <p:nvPr/>
        </p:nvSpPr>
        <p:spPr bwMode="auto">
          <a:xfrm>
            <a:off x="8147050" y="5084763"/>
            <a:ext cx="8651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Time</a:t>
            </a:r>
          </a:p>
        </p:txBody>
      </p:sp>
      <p:sp>
        <p:nvSpPr>
          <p:cNvPr id="45" name="Rettangolo 44"/>
          <p:cNvSpPr/>
          <p:nvPr/>
        </p:nvSpPr>
        <p:spPr bwMode="auto">
          <a:xfrm>
            <a:off x="5572125" y="1376363"/>
            <a:ext cx="952500" cy="69056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ADC</a:t>
            </a:r>
          </a:p>
        </p:txBody>
      </p:sp>
      <p:sp>
        <p:nvSpPr>
          <p:cNvPr id="44" name="Rettangolo 43"/>
          <p:cNvSpPr/>
          <p:nvPr/>
        </p:nvSpPr>
        <p:spPr bwMode="auto">
          <a:xfrm>
            <a:off x="5572125" y="2290763"/>
            <a:ext cx="952500" cy="69056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QDC</a:t>
            </a:r>
          </a:p>
        </p:txBody>
      </p:sp>
      <p:sp>
        <p:nvSpPr>
          <p:cNvPr id="12325" name="Rettangolo 1"/>
          <p:cNvSpPr>
            <a:spLocks noChangeArrowheads="1"/>
          </p:cNvSpPr>
          <p:nvPr/>
        </p:nvSpPr>
        <p:spPr bwMode="auto">
          <a:xfrm>
            <a:off x="28575" y="701675"/>
            <a:ext cx="3852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spcBef>
                <a:spcPts val="1500"/>
              </a:spcBef>
              <a:buClr>
                <a:srgbClr val="003546"/>
              </a:buClr>
              <a:buSzPct val="100000"/>
            </a:pPr>
            <a:r>
              <a:rPr lang="en-US" sz="1800" dirty="0">
                <a:latin typeface="Tahoma" pitchFamily="34" charset="0"/>
              </a:rPr>
              <a:t>Traditional acquisition chains are made of a number of analog modules interconnected with cables</a:t>
            </a:r>
          </a:p>
        </p:txBody>
      </p:sp>
      <p:cxnSp>
        <p:nvCxnSpPr>
          <p:cNvPr id="46" name="Connettore 1 45"/>
          <p:cNvCxnSpPr/>
          <p:nvPr/>
        </p:nvCxnSpPr>
        <p:spPr bwMode="auto">
          <a:xfrm>
            <a:off x="6048375" y="3868738"/>
            <a:ext cx="4763" cy="217487"/>
          </a:xfrm>
          <a:prstGeom prst="line">
            <a:avLst/>
          </a:prstGeom>
          <a:ln>
            <a:solidFill>
              <a:srgbClr val="C00000"/>
            </a:solidFill>
            <a:headEnd type="triangle" w="med" len="med"/>
            <a:tailEnd type="none" w="med" len="med"/>
          </a:ln>
        </p:spPr>
        <p:style>
          <a:lnRef idx="2">
            <a:schemeClr val="accent5"/>
          </a:lnRef>
          <a:fillRef idx="0">
            <a:schemeClr val="accent5"/>
          </a:fillRef>
          <a:effectRef idx="1">
            <a:schemeClr val="accent5"/>
          </a:effectRef>
          <a:fontRef idx="minor">
            <a:schemeClr val="tx1"/>
          </a:fontRef>
        </p:style>
      </p:cxnSp>
      <p:sp>
        <p:nvSpPr>
          <p:cNvPr id="39" name="Rettangolo 38"/>
          <p:cNvSpPr/>
          <p:nvPr/>
        </p:nvSpPr>
        <p:spPr bwMode="auto">
          <a:xfrm>
            <a:off x="5572125" y="4084638"/>
            <a:ext cx="952500" cy="690562"/>
          </a:xfrm>
          <a:prstGeom prst="rect">
            <a:avLst/>
          </a:prstGeom>
          <a:gradFill flip="none" rotWithShape="1">
            <a:gsLst>
              <a:gs pos="0">
                <a:srgbClr val="FD8B8B">
                  <a:shade val="30000"/>
                  <a:satMod val="115000"/>
                </a:srgbClr>
              </a:gs>
              <a:gs pos="50000">
                <a:srgbClr val="FD8B8B">
                  <a:shade val="67500"/>
                  <a:satMod val="115000"/>
                </a:srgbClr>
              </a:gs>
              <a:gs pos="100000">
                <a:srgbClr val="FD8B8B">
                  <a:shade val="100000"/>
                  <a:satMod val="115000"/>
                </a:srgbClr>
              </a:gs>
            </a:gsLst>
            <a:lin ang="16200000" scaled="1"/>
            <a:tileRect/>
          </a:gradFill>
          <a:ln>
            <a:solidFill>
              <a:srgbClr val="FF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err="1">
                <a:solidFill>
                  <a:schemeClr val="tx1"/>
                </a:solidFill>
                <a:latin typeface="Comic Sans MS" pitchFamily="66" charset="0"/>
              </a:rPr>
              <a:t>Coinc</a:t>
            </a:r>
            <a:endParaRPr lang="it-IT" b="1" dirty="0">
              <a:solidFill>
                <a:schemeClr val="tx1"/>
              </a:solidFill>
              <a:latin typeface="Comic Sans MS" pitchFamily="66" charset="0"/>
            </a:endParaRPr>
          </a:p>
        </p:txBody>
      </p:sp>
      <p:sp>
        <p:nvSpPr>
          <p:cNvPr id="42" name="Rettangolo 41"/>
          <p:cNvSpPr/>
          <p:nvPr/>
        </p:nvSpPr>
        <p:spPr bwMode="auto">
          <a:xfrm>
            <a:off x="5576888" y="3198813"/>
            <a:ext cx="952500" cy="690562"/>
          </a:xfrm>
          <a:prstGeom prst="rect">
            <a:avLst/>
          </a:prstGeom>
          <a:gradFill flip="none" rotWithShape="1">
            <a:gsLst>
              <a:gs pos="0">
                <a:srgbClr val="FD8B8B">
                  <a:shade val="30000"/>
                  <a:satMod val="115000"/>
                </a:srgbClr>
              </a:gs>
              <a:gs pos="50000">
                <a:srgbClr val="FD8B8B">
                  <a:shade val="67500"/>
                  <a:satMod val="115000"/>
                </a:srgbClr>
              </a:gs>
              <a:gs pos="100000">
                <a:srgbClr val="FD8B8B">
                  <a:shade val="100000"/>
                  <a:satMod val="115000"/>
                </a:srgbClr>
              </a:gs>
            </a:gsLst>
            <a:lin ang="16200000" scaled="1"/>
            <a:tileRect/>
          </a:gradFill>
          <a:ln>
            <a:solidFill>
              <a:srgbClr val="FF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Gate</a:t>
            </a:r>
          </a:p>
        </p:txBody>
      </p:sp>
      <p:sp>
        <p:nvSpPr>
          <p:cNvPr id="12329" name="Rettangolo 1"/>
          <p:cNvSpPr>
            <a:spLocks noChangeArrowheads="1"/>
          </p:cNvSpPr>
          <p:nvPr/>
        </p:nvSpPr>
        <p:spPr bwMode="auto">
          <a:xfrm>
            <a:off x="3992563" y="793750"/>
            <a:ext cx="4727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spcBef>
                <a:spcPts val="1500"/>
              </a:spcBef>
              <a:buClr>
                <a:srgbClr val="003546"/>
              </a:buClr>
              <a:buSzPct val="100000"/>
            </a:pPr>
            <a:r>
              <a:rPr lang="en-US" sz="1800" b="1">
                <a:latin typeface="Tahoma" pitchFamily="34" charset="0"/>
              </a:rPr>
              <a:t>A/D conversion at the end of the chain</a:t>
            </a:r>
          </a:p>
        </p:txBody>
      </p:sp>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ttangolo 45"/>
          <p:cNvSpPr/>
          <p:nvPr/>
        </p:nvSpPr>
        <p:spPr bwMode="auto">
          <a:xfrm>
            <a:off x="3648075" y="2157413"/>
            <a:ext cx="2422525" cy="1420812"/>
          </a:xfrm>
          <a:prstGeom prst="rect">
            <a:avLst/>
          </a:prstGeom>
          <a:gradFill flip="none" rotWithShape="1">
            <a:gsLst>
              <a:gs pos="0">
                <a:srgbClr val="FFFF66">
                  <a:shade val="30000"/>
                  <a:satMod val="115000"/>
                </a:srgbClr>
              </a:gs>
              <a:gs pos="50000">
                <a:srgbClr val="FFFF66">
                  <a:shade val="67500"/>
                  <a:satMod val="115000"/>
                </a:srgbClr>
              </a:gs>
              <a:gs pos="100000">
                <a:srgbClr val="FFFF66">
                  <a:shade val="100000"/>
                  <a:satMod val="115000"/>
                </a:srgbClr>
              </a:gs>
            </a:gsLst>
            <a:lin ang="16200000" scaled="1"/>
            <a:tileRect/>
          </a:gra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it-IT" b="1" dirty="0">
              <a:solidFill>
                <a:schemeClr val="tx1"/>
              </a:solidFill>
              <a:latin typeface="Comic Sans MS" pitchFamily="66" charset="0"/>
            </a:endParaRPr>
          </a:p>
        </p:txBody>
      </p:sp>
      <p:cxnSp>
        <p:nvCxnSpPr>
          <p:cNvPr id="30" name="Connettore 1 29"/>
          <p:cNvCxnSpPr/>
          <p:nvPr/>
        </p:nvCxnSpPr>
        <p:spPr bwMode="auto">
          <a:xfrm flipH="1">
            <a:off x="1441450" y="2867025"/>
            <a:ext cx="3663950" cy="0"/>
          </a:xfrm>
          <a:prstGeom prst="line">
            <a:avLst/>
          </a:prstGeom>
          <a:ln>
            <a:headEnd type="none" w="med" len="med"/>
            <a:tailEnd type="none" w="med" len="med"/>
          </a:ln>
        </p:spPr>
        <p:style>
          <a:lnRef idx="2">
            <a:schemeClr val="accent5"/>
          </a:lnRef>
          <a:fillRef idx="0">
            <a:schemeClr val="accent5"/>
          </a:fillRef>
          <a:effectRef idx="1">
            <a:schemeClr val="accent5"/>
          </a:effectRef>
          <a:fontRef idx="minor">
            <a:schemeClr val="tx1"/>
          </a:fontRef>
        </p:style>
      </p:cxnSp>
      <p:sp>
        <p:nvSpPr>
          <p:cNvPr id="13316" name="Segnaposto piè di pagina 2"/>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13317" name="Rectangle 2"/>
          <p:cNvSpPr>
            <a:spLocks noGrp="1" noChangeArrowheads="1"/>
          </p:cNvSpPr>
          <p:nvPr>
            <p:ph type="title" idx="4294967295"/>
          </p:nvPr>
        </p:nvSpPr>
        <p:spPr bwMode="auto">
          <a:xfrm>
            <a:off x="1817688" y="0"/>
            <a:ext cx="7326312" cy="59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smtClean="0"/>
              <a:t>Fully digital acquisition chain</a:t>
            </a:r>
            <a:endParaRPr lang="it-IT" sz="2000" smtClean="0"/>
          </a:p>
        </p:txBody>
      </p:sp>
      <p:sp>
        <p:nvSpPr>
          <p:cNvPr id="13318" name="CasellaDiTesto 1"/>
          <p:cNvSpPr txBox="1">
            <a:spLocks noChangeArrowheads="1"/>
          </p:cNvSpPr>
          <p:nvPr/>
        </p:nvSpPr>
        <p:spPr bwMode="auto">
          <a:xfrm>
            <a:off x="561975" y="2254250"/>
            <a:ext cx="1165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Detector</a:t>
            </a:r>
          </a:p>
        </p:txBody>
      </p:sp>
      <p:grpSp>
        <p:nvGrpSpPr>
          <p:cNvPr id="13319" name="Gruppo 16"/>
          <p:cNvGrpSpPr>
            <a:grpSpLocks/>
          </p:cNvGrpSpPr>
          <p:nvPr/>
        </p:nvGrpSpPr>
        <p:grpSpPr bwMode="auto">
          <a:xfrm>
            <a:off x="2076450" y="2590800"/>
            <a:ext cx="630238" cy="561975"/>
            <a:chOff x="2100263" y="2708660"/>
            <a:chExt cx="847344" cy="723900"/>
          </a:xfrm>
        </p:grpSpPr>
        <p:sp>
          <p:nvSpPr>
            <p:cNvPr id="20" name="Triangolo isoscele 19"/>
            <p:cNvSpPr/>
            <p:nvPr/>
          </p:nvSpPr>
          <p:spPr bwMode="auto">
            <a:xfrm rot="5400000">
              <a:off x="2161984" y="2646939"/>
              <a:ext cx="723900" cy="847344"/>
            </a:xfrm>
            <a:prstGeom prst="triangl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marL="342900" indent="-342900">
                <a:buFontTx/>
                <a:buChar char="•"/>
                <a:defRPr/>
              </a:pPr>
              <a:endParaRPr lang="it-IT" sz="2400">
                <a:solidFill>
                  <a:schemeClr val="tx1"/>
                </a:solidFill>
                <a:latin typeface="Arial" charset="0"/>
              </a:endParaRPr>
            </a:p>
          </p:txBody>
        </p:sp>
        <p:sp>
          <p:nvSpPr>
            <p:cNvPr id="13335" name="CasellaDiTesto 20"/>
            <p:cNvSpPr txBox="1">
              <a:spLocks noChangeArrowheads="1"/>
            </p:cNvSpPr>
            <p:nvPr/>
          </p:nvSpPr>
          <p:spPr bwMode="auto">
            <a:xfrm>
              <a:off x="2100263" y="2924832"/>
              <a:ext cx="693439" cy="29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pre</a:t>
              </a:r>
            </a:p>
          </p:txBody>
        </p:sp>
      </p:grpSp>
      <p:pic>
        <p:nvPicPr>
          <p:cNvPr id="133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2176463"/>
            <a:ext cx="176530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9" name="Freccia a destra 28678"/>
          <p:cNvSpPr/>
          <p:nvPr/>
        </p:nvSpPr>
        <p:spPr bwMode="auto">
          <a:xfrm>
            <a:off x="5938838" y="2660650"/>
            <a:ext cx="1606550" cy="465138"/>
          </a:xfrm>
          <a:prstGeom prst="rightArrow">
            <a:avLst/>
          </a:prstGeom>
          <a:solidFill>
            <a:schemeClr val="accent6">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342900" indent="-342900">
              <a:buFontTx/>
              <a:buChar char="•"/>
              <a:defRPr/>
            </a:pPr>
            <a:endParaRPr lang="it-IT" sz="2400">
              <a:solidFill>
                <a:schemeClr val="tx1"/>
              </a:solidFill>
              <a:latin typeface="Arial" charset="0"/>
            </a:endParaRPr>
          </a:p>
        </p:txBody>
      </p:sp>
      <p:sp>
        <p:nvSpPr>
          <p:cNvPr id="39" name="Rettangolo 38"/>
          <p:cNvSpPr/>
          <p:nvPr/>
        </p:nvSpPr>
        <p:spPr bwMode="auto">
          <a:xfrm>
            <a:off x="4965700" y="2554288"/>
            <a:ext cx="952500" cy="690562"/>
          </a:xfrm>
          <a:prstGeom prst="rect">
            <a:avLst/>
          </a:prstGeom>
          <a:gradFill flip="none" rotWithShape="1">
            <a:gsLst>
              <a:gs pos="0">
                <a:srgbClr val="FD8B8B">
                  <a:shade val="30000"/>
                  <a:satMod val="115000"/>
                </a:srgbClr>
              </a:gs>
              <a:gs pos="50000">
                <a:srgbClr val="FD8B8B">
                  <a:shade val="67500"/>
                  <a:satMod val="115000"/>
                </a:srgbClr>
              </a:gs>
              <a:gs pos="100000">
                <a:srgbClr val="FD8B8B">
                  <a:shade val="100000"/>
                  <a:satMod val="115000"/>
                </a:srgbClr>
              </a:gs>
            </a:gsLst>
            <a:lin ang="16200000" scaled="1"/>
            <a:tileRect/>
          </a:gradFill>
          <a:ln>
            <a:solidFill>
              <a:srgbClr val="FF0000"/>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FPGA</a:t>
            </a:r>
          </a:p>
        </p:txBody>
      </p:sp>
      <p:sp>
        <p:nvSpPr>
          <p:cNvPr id="13323" name="CasellaDiTesto 84"/>
          <p:cNvSpPr txBox="1">
            <a:spLocks noChangeArrowheads="1"/>
          </p:cNvSpPr>
          <p:nvPr/>
        </p:nvSpPr>
        <p:spPr bwMode="auto">
          <a:xfrm>
            <a:off x="7650163" y="2011363"/>
            <a:ext cx="12271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Waveform</a:t>
            </a:r>
          </a:p>
        </p:txBody>
      </p:sp>
      <p:sp>
        <p:nvSpPr>
          <p:cNvPr id="13324" name="CasellaDiTesto 85"/>
          <p:cNvSpPr txBox="1">
            <a:spLocks noChangeArrowheads="1"/>
          </p:cNvSpPr>
          <p:nvPr/>
        </p:nvSpPr>
        <p:spPr bwMode="auto">
          <a:xfrm>
            <a:off x="7650163" y="2598738"/>
            <a:ext cx="8651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dirty="0" err="1">
                <a:latin typeface="Comic Sans MS" pitchFamily="66" charset="0"/>
              </a:rPr>
              <a:t>Charge</a:t>
            </a:r>
            <a:endParaRPr lang="it-IT" b="1" dirty="0">
              <a:latin typeface="Comic Sans MS" pitchFamily="66" charset="0"/>
            </a:endParaRPr>
          </a:p>
        </p:txBody>
      </p:sp>
      <p:sp>
        <p:nvSpPr>
          <p:cNvPr id="13325" name="CasellaDiTesto 86"/>
          <p:cNvSpPr txBox="1">
            <a:spLocks noChangeArrowheads="1"/>
          </p:cNvSpPr>
          <p:nvPr/>
        </p:nvSpPr>
        <p:spPr bwMode="auto">
          <a:xfrm>
            <a:off x="7650163" y="2892425"/>
            <a:ext cx="8651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a:latin typeface="Comic Sans MS" pitchFamily="66" charset="0"/>
              </a:rPr>
              <a:t>Count</a:t>
            </a:r>
          </a:p>
        </p:txBody>
      </p:sp>
      <p:sp>
        <p:nvSpPr>
          <p:cNvPr id="13326" name="CasellaDiTesto 87"/>
          <p:cNvSpPr txBox="1">
            <a:spLocks noChangeArrowheads="1"/>
          </p:cNvSpPr>
          <p:nvPr/>
        </p:nvSpPr>
        <p:spPr bwMode="auto">
          <a:xfrm>
            <a:off x="7650163" y="3184525"/>
            <a:ext cx="86518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dirty="0">
                <a:latin typeface="Comic Sans MS" pitchFamily="66" charset="0"/>
              </a:rPr>
              <a:t>Time</a:t>
            </a:r>
          </a:p>
        </p:txBody>
      </p:sp>
      <p:sp>
        <p:nvSpPr>
          <p:cNvPr id="38" name="Rettangolo 37"/>
          <p:cNvSpPr/>
          <p:nvPr/>
        </p:nvSpPr>
        <p:spPr bwMode="auto">
          <a:xfrm>
            <a:off x="3819525" y="2541588"/>
            <a:ext cx="952500" cy="69056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it-IT" b="1" dirty="0">
                <a:solidFill>
                  <a:schemeClr val="tx1"/>
                </a:solidFill>
                <a:latin typeface="Comic Sans MS" pitchFamily="66" charset="0"/>
              </a:rPr>
              <a:t>ADC</a:t>
            </a:r>
          </a:p>
        </p:txBody>
      </p:sp>
      <p:sp>
        <p:nvSpPr>
          <p:cNvPr id="13328" name="CasellaDiTesto 41"/>
          <p:cNvSpPr txBox="1">
            <a:spLocks noChangeArrowheads="1"/>
          </p:cNvSpPr>
          <p:nvPr/>
        </p:nvSpPr>
        <p:spPr bwMode="auto">
          <a:xfrm>
            <a:off x="7650163" y="2305050"/>
            <a:ext cx="8651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dirty="0">
                <a:latin typeface="Comic Sans MS" pitchFamily="66" charset="0"/>
              </a:rPr>
              <a:t>Energy</a:t>
            </a:r>
          </a:p>
        </p:txBody>
      </p:sp>
      <p:sp>
        <p:nvSpPr>
          <p:cNvPr id="13329" name="CasellaDiTesto 47"/>
          <p:cNvSpPr txBox="1">
            <a:spLocks noChangeArrowheads="1"/>
          </p:cNvSpPr>
          <p:nvPr/>
        </p:nvSpPr>
        <p:spPr bwMode="auto">
          <a:xfrm>
            <a:off x="4246563" y="1868488"/>
            <a:ext cx="12255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r>
              <a:rPr lang="it-IT" b="1">
                <a:latin typeface="Comic Sans MS" pitchFamily="66" charset="0"/>
              </a:rPr>
              <a:t>Digitizer</a:t>
            </a:r>
          </a:p>
        </p:txBody>
      </p:sp>
      <p:sp>
        <p:nvSpPr>
          <p:cNvPr id="49" name="Freccia a destra 48"/>
          <p:cNvSpPr/>
          <p:nvPr/>
        </p:nvSpPr>
        <p:spPr bwMode="auto">
          <a:xfrm rot="16200000">
            <a:off x="5080000" y="3373438"/>
            <a:ext cx="722313" cy="465137"/>
          </a:xfrm>
          <a:prstGeom prst="rightArrow">
            <a:avLst/>
          </a:prstGeom>
          <a:solidFill>
            <a:schemeClr val="accent6">
              <a:lumMod val="40000"/>
              <a:lumOff val="60000"/>
            </a:schemeClr>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marL="342900" indent="-342900">
              <a:buFontTx/>
              <a:buChar char="•"/>
              <a:defRPr/>
            </a:pPr>
            <a:endParaRPr lang="it-IT" sz="2400">
              <a:solidFill>
                <a:schemeClr val="tx1"/>
              </a:solidFill>
              <a:latin typeface="Arial" charset="0"/>
            </a:endParaRPr>
          </a:p>
        </p:txBody>
      </p:sp>
      <p:sp>
        <p:nvSpPr>
          <p:cNvPr id="13331" name="CasellaDiTesto 49"/>
          <p:cNvSpPr txBox="1">
            <a:spLocks noChangeArrowheads="1"/>
          </p:cNvSpPr>
          <p:nvPr/>
        </p:nvSpPr>
        <p:spPr bwMode="auto">
          <a:xfrm>
            <a:off x="4765675" y="4017963"/>
            <a:ext cx="13398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r>
              <a:rPr lang="it-IT" b="1">
                <a:latin typeface="Comic Sans MS" pitchFamily="66" charset="0"/>
              </a:rPr>
              <a:t>Algorithms</a:t>
            </a:r>
          </a:p>
        </p:txBody>
      </p:sp>
      <p:sp>
        <p:nvSpPr>
          <p:cNvPr id="13332" name="Rettangolo 1"/>
          <p:cNvSpPr>
            <a:spLocks noChangeArrowheads="1"/>
          </p:cNvSpPr>
          <p:nvPr/>
        </p:nvSpPr>
        <p:spPr bwMode="auto">
          <a:xfrm>
            <a:off x="317500" y="4470400"/>
            <a:ext cx="8826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spcBef>
                <a:spcPts val="1500"/>
              </a:spcBef>
              <a:buClr>
                <a:srgbClr val="003546"/>
              </a:buClr>
              <a:buSzPct val="100000"/>
            </a:pPr>
            <a:r>
              <a:rPr lang="en-US" sz="1800" b="1">
                <a:latin typeface="Tahoma" pitchFamily="34" charset="0"/>
              </a:rPr>
              <a:t>The aim of the DPP is to make a “all in digital” version of analog modules such as Shaping Amplifiers, Discriminators, QDCs, Peak Sensing ADCs, TDCs, Scalers, Coincidence Units, etc.</a:t>
            </a:r>
          </a:p>
        </p:txBody>
      </p:sp>
      <p:sp>
        <p:nvSpPr>
          <p:cNvPr id="13333" name="Rettangolo 22"/>
          <p:cNvSpPr>
            <a:spLocks noChangeArrowheads="1"/>
          </p:cNvSpPr>
          <p:nvPr/>
        </p:nvSpPr>
        <p:spPr bwMode="auto">
          <a:xfrm>
            <a:off x="84138" y="823913"/>
            <a:ext cx="8640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0000"/>
              </a:lnSpc>
              <a:spcBef>
                <a:spcPts val="1500"/>
              </a:spcBef>
              <a:buClr>
                <a:srgbClr val="003546"/>
              </a:buClr>
              <a:buSzPct val="100000"/>
            </a:pPr>
            <a:r>
              <a:rPr lang="en-US" sz="1800">
                <a:latin typeface="Tahoma" pitchFamily="34" charset="0"/>
              </a:rPr>
              <a:t>Nowadays fast and high resolution flash ADCs allow designers to make acquisition systems in which the A to D conversion occurs as close as possible to the detector</a:t>
            </a:r>
          </a:p>
        </p:txBody>
      </p:sp>
      <p:sp>
        <p:nvSpPr>
          <p:cNvPr id="24" name="CasellaDiTesto 87"/>
          <p:cNvSpPr txBox="1">
            <a:spLocks noChangeArrowheads="1"/>
          </p:cNvSpPr>
          <p:nvPr/>
        </p:nvSpPr>
        <p:spPr bwMode="auto">
          <a:xfrm>
            <a:off x="7650163" y="3452813"/>
            <a:ext cx="865187"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eaLnBrk="1" hangingPunct="1"/>
            <a:r>
              <a:rPr lang="it-IT" b="1" dirty="0" err="1" smtClean="0">
                <a:latin typeface="Comic Sans MS" pitchFamily="66" charset="0"/>
              </a:rPr>
              <a:t>Shape</a:t>
            </a:r>
            <a:endParaRPr lang="it-IT" b="1" dirty="0">
              <a:latin typeface="Comic Sans MS" pitchFamily="66" charset="0"/>
            </a:endParaRPr>
          </a:p>
        </p:txBody>
      </p:sp>
    </p:spTree>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piè di pagina 2"/>
          <p:cNvSpPr txBox="1">
            <a:spLocks noGrp="1"/>
          </p:cNvSpPr>
          <p:nvPr/>
        </p:nvSpPr>
        <p:spPr bwMode="auto">
          <a:xfrm>
            <a:off x="539750" y="6616700"/>
            <a:ext cx="8208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lnSpc>
                <a:spcPct val="80000"/>
              </a:lnSpc>
              <a:spcBef>
                <a:spcPct val="20000"/>
              </a:spcBef>
              <a:spcAft>
                <a:spcPct val="0"/>
              </a:spcAft>
              <a:defRPr sz="1600">
                <a:solidFill>
                  <a:schemeClr val="tx1"/>
                </a:solidFill>
                <a:latin typeface="Arial" charset="0"/>
              </a:defRPr>
            </a:lvl6pPr>
            <a:lvl7pPr marL="2971800" indent="-228600" eaLnBrk="0" fontAlgn="base" hangingPunct="0">
              <a:lnSpc>
                <a:spcPct val="80000"/>
              </a:lnSpc>
              <a:spcBef>
                <a:spcPct val="20000"/>
              </a:spcBef>
              <a:spcAft>
                <a:spcPct val="0"/>
              </a:spcAft>
              <a:defRPr sz="1600">
                <a:solidFill>
                  <a:schemeClr val="tx1"/>
                </a:solidFill>
                <a:latin typeface="Arial" charset="0"/>
              </a:defRPr>
            </a:lvl7pPr>
            <a:lvl8pPr marL="3429000" indent="-228600" eaLnBrk="0" fontAlgn="base" hangingPunct="0">
              <a:lnSpc>
                <a:spcPct val="80000"/>
              </a:lnSpc>
              <a:spcBef>
                <a:spcPct val="20000"/>
              </a:spcBef>
              <a:spcAft>
                <a:spcPct val="0"/>
              </a:spcAft>
              <a:defRPr sz="1600">
                <a:solidFill>
                  <a:schemeClr val="tx1"/>
                </a:solidFill>
                <a:latin typeface="Arial" charset="0"/>
              </a:defRPr>
            </a:lvl8pPr>
            <a:lvl9pPr marL="3886200" indent="-228600" eaLnBrk="0" fontAlgn="base" hangingPunct="0">
              <a:lnSpc>
                <a:spcPct val="80000"/>
              </a:lnSpc>
              <a:spcBef>
                <a:spcPct val="20000"/>
              </a:spcBef>
              <a:spcAft>
                <a:spcPct val="0"/>
              </a:spcAft>
              <a:defRPr sz="1600">
                <a:solidFill>
                  <a:schemeClr val="tx1"/>
                </a:solidFill>
                <a:latin typeface="Arial" charset="0"/>
              </a:defRPr>
            </a:lvl9pPr>
          </a:lstStyle>
          <a:p>
            <a:pPr algn="ctr" eaLnBrk="1" hangingPunct="1">
              <a:lnSpc>
                <a:spcPct val="100000"/>
              </a:lnSpc>
              <a:spcBef>
                <a:spcPct val="0"/>
              </a:spcBef>
            </a:pPr>
            <a:r>
              <a:rPr lang="en-US" sz="800" i="1"/>
              <a:t>Reproduction, transfer, distribution of part or all of the contents in this document in any form without prior written permission of  CAEN S.p.A. is prohibited </a:t>
            </a:r>
          </a:p>
          <a:p>
            <a:pPr algn="ctr" eaLnBrk="1" hangingPunct="1">
              <a:lnSpc>
                <a:spcPct val="100000"/>
              </a:lnSpc>
              <a:spcBef>
                <a:spcPct val="0"/>
              </a:spcBef>
            </a:pPr>
            <a:endParaRPr lang="it-IT" sz="800" i="1"/>
          </a:p>
        </p:txBody>
      </p:sp>
      <p:sp>
        <p:nvSpPr>
          <p:cNvPr id="14339" name="Rectangle 1"/>
          <p:cNvSpPr>
            <a:spLocks noChangeArrowheads="1"/>
          </p:cNvSpPr>
          <p:nvPr/>
        </p:nvSpPr>
        <p:spPr bwMode="auto">
          <a:xfrm>
            <a:off x="173038" y="139700"/>
            <a:ext cx="889476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defTabSz="449263">
              <a:lnSpc>
                <a:spcPct val="100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800" b="1">
              <a:solidFill>
                <a:schemeClr val="tx2"/>
              </a:solidFill>
              <a:latin typeface="Tahoma" pitchFamily="34" charset="0"/>
            </a:endParaRPr>
          </a:p>
        </p:txBody>
      </p:sp>
      <p:sp>
        <p:nvSpPr>
          <p:cNvPr id="14340" name="Text Box 2"/>
          <p:cNvSpPr txBox="1">
            <a:spLocks noChangeArrowheads="1"/>
          </p:cNvSpPr>
          <p:nvPr/>
        </p:nvSpPr>
        <p:spPr bwMode="auto">
          <a:xfrm>
            <a:off x="228600" y="1057275"/>
            <a:ext cx="8610600"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8138" indent="-338138"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1pPr>
            <a:lvl2pPr marL="742950" indent="-28575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2pPr>
            <a:lvl3pPr marL="11430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3pPr>
            <a:lvl4pPr marL="16002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4pPr>
            <a:lvl5pPr marL="2057400" indent="-228600" defTabSz="449263" eaLnBrk="0" hangingPunc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5pPr>
            <a:lvl6pPr marL="25146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6pPr>
            <a:lvl7pPr marL="29718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7pPr>
            <a:lvl8pPr marL="34290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8pPr>
            <a:lvl9pPr marL="3886200" indent="-228600" defTabSz="449263" eaLnBrk="0" fontAlgn="base" hangingPunct="0">
              <a:lnSpc>
                <a:spcPct val="80000"/>
              </a:lnSpc>
              <a:spcBef>
                <a:spcPct val="2000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chemeClr val="tx1"/>
                </a:solidFill>
                <a:latin typeface="Arial" charset="0"/>
              </a:defRPr>
            </a:lvl9pPr>
          </a:lstStyle>
          <a:p>
            <a:pPr eaLnBrk="1" hangingPunct="1">
              <a:lnSpc>
                <a:spcPct val="100000"/>
              </a:lnSpc>
              <a:spcBef>
                <a:spcPts val="1500"/>
              </a:spcBef>
              <a:buClr>
                <a:srgbClr val="003546"/>
              </a:buClr>
              <a:buSzPct val="100000"/>
              <a:buFont typeface="Tahoma" pitchFamily="34" charset="0"/>
              <a:buChar char="•"/>
            </a:pPr>
            <a:r>
              <a:rPr lang="en-US" sz="2000" dirty="0">
                <a:latin typeface="Tahoma" pitchFamily="34" charset="0"/>
              </a:rPr>
              <a:t>One </a:t>
            </a:r>
            <a:r>
              <a:rPr lang="en-US" sz="2000" b="1" dirty="0">
                <a:latin typeface="Tahoma" pitchFamily="34" charset="0"/>
              </a:rPr>
              <a:t>single board </a:t>
            </a:r>
            <a:r>
              <a:rPr lang="en-US" sz="2000" dirty="0">
                <a:latin typeface="Tahoma" pitchFamily="34" charset="0"/>
              </a:rPr>
              <a:t>can do the job of several analog modules</a:t>
            </a:r>
          </a:p>
          <a:p>
            <a:pPr eaLnBrk="1" hangingPunct="1">
              <a:lnSpc>
                <a:spcPct val="100000"/>
              </a:lnSpc>
              <a:spcBef>
                <a:spcPts val="1500"/>
              </a:spcBef>
              <a:buClr>
                <a:srgbClr val="003546"/>
              </a:buClr>
              <a:buSzPct val="100000"/>
              <a:buFont typeface="Tahoma" pitchFamily="34" charset="0"/>
              <a:buChar char="•"/>
            </a:pPr>
            <a:r>
              <a:rPr lang="en-US" sz="2000" dirty="0">
                <a:latin typeface="Tahoma" pitchFamily="34" charset="0"/>
              </a:rPr>
              <a:t>A/D conversion as early as possible, data reduction as late as possible: </a:t>
            </a:r>
            <a:r>
              <a:rPr lang="en-US" sz="2000" b="1" dirty="0">
                <a:latin typeface="Tahoma" pitchFamily="34" charset="0"/>
              </a:rPr>
              <a:t>preserve full information!</a:t>
            </a:r>
            <a:endParaRPr lang="en-US" sz="2000" b="1" i="1" dirty="0">
              <a:latin typeface="Tahoma" pitchFamily="34" charset="0"/>
            </a:endParaRPr>
          </a:p>
          <a:p>
            <a:pPr eaLnBrk="1" hangingPunct="1">
              <a:lnSpc>
                <a:spcPct val="100000"/>
              </a:lnSpc>
              <a:spcBef>
                <a:spcPts val="1500"/>
              </a:spcBef>
              <a:buClr>
                <a:srgbClr val="003546"/>
              </a:buClr>
              <a:buSzPct val="100000"/>
              <a:buFont typeface="Tahoma" pitchFamily="34" charset="0"/>
              <a:buChar char="•"/>
            </a:pPr>
            <a:r>
              <a:rPr lang="en-US" sz="2000" dirty="0" smtClean="0">
                <a:latin typeface="Tahoma" pitchFamily="34" charset="0"/>
              </a:rPr>
              <a:t>Correlation of </a:t>
            </a:r>
            <a:r>
              <a:rPr lang="en-US" sz="2000" dirty="0">
                <a:latin typeface="Tahoma" pitchFamily="34" charset="0"/>
              </a:rPr>
              <a:t>different information (e.g. timing and energy available from the same data readout</a:t>
            </a:r>
            <a:r>
              <a:rPr lang="en-US" sz="2000" dirty="0" smtClean="0">
                <a:latin typeface="Tahoma" pitchFamily="34" charset="0"/>
              </a:rPr>
              <a:t>): </a:t>
            </a:r>
            <a:r>
              <a:rPr lang="en-US" sz="2000" b="1" dirty="0" smtClean="0">
                <a:latin typeface="Tahoma" pitchFamily="34" charset="0"/>
              </a:rPr>
              <a:t>multi-parametric analysis</a:t>
            </a:r>
            <a:endParaRPr lang="en-US" sz="2000" b="1" dirty="0">
              <a:latin typeface="Tahoma" pitchFamily="34" charset="0"/>
            </a:endParaRPr>
          </a:p>
          <a:p>
            <a:pPr eaLnBrk="1" hangingPunct="1">
              <a:lnSpc>
                <a:spcPct val="100000"/>
              </a:lnSpc>
              <a:spcBef>
                <a:spcPts val="1500"/>
              </a:spcBef>
              <a:buClr>
                <a:srgbClr val="003546"/>
              </a:buClr>
              <a:buSzPct val="100000"/>
              <a:buFont typeface="Tahoma" pitchFamily="34" charset="0"/>
              <a:buChar char="•"/>
            </a:pPr>
            <a:r>
              <a:rPr lang="en-US" sz="2000" dirty="0">
                <a:latin typeface="Tahoma" pitchFamily="34" charset="0"/>
              </a:rPr>
              <a:t>Reduction in size, cabling, power consumption and cost per channel</a:t>
            </a:r>
          </a:p>
          <a:p>
            <a:pPr eaLnBrk="1" hangingPunct="1">
              <a:lnSpc>
                <a:spcPct val="100000"/>
              </a:lnSpc>
              <a:spcBef>
                <a:spcPts val="1500"/>
              </a:spcBef>
              <a:buClr>
                <a:srgbClr val="003546"/>
              </a:buClr>
              <a:buSzPct val="100000"/>
              <a:buFont typeface="Tahoma" pitchFamily="34" charset="0"/>
              <a:buChar char="•"/>
            </a:pPr>
            <a:r>
              <a:rPr lang="en-US" sz="2000" dirty="0">
                <a:latin typeface="Tahoma" pitchFamily="34" charset="0"/>
              </a:rPr>
              <a:t>High </a:t>
            </a:r>
            <a:r>
              <a:rPr lang="en-US" sz="2000" b="1" dirty="0">
                <a:latin typeface="Tahoma" pitchFamily="34" charset="0"/>
              </a:rPr>
              <a:t>reliability and reproducibility</a:t>
            </a:r>
          </a:p>
          <a:p>
            <a:pPr eaLnBrk="1" hangingPunct="1">
              <a:lnSpc>
                <a:spcPct val="100000"/>
              </a:lnSpc>
              <a:spcBef>
                <a:spcPts val="1500"/>
              </a:spcBef>
              <a:buClr>
                <a:srgbClr val="003546"/>
              </a:buClr>
              <a:buSzPct val="100000"/>
              <a:buFont typeface="Tahoma" pitchFamily="34" charset="0"/>
              <a:buChar char="•"/>
            </a:pPr>
            <a:r>
              <a:rPr lang="en-US" sz="2000" b="1" dirty="0">
                <a:latin typeface="Tahoma" pitchFamily="34" charset="0"/>
              </a:rPr>
              <a:t>Flexibility:</a:t>
            </a:r>
            <a:r>
              <a:rPr lang="en-US" sz="2000" dirty="0">
                <a:latin typeface="Tahoma" pitchFamily="34" charset="0"/>
              </a:rPr>
              <a:t> different digital algorithms can be designed and loaded at any time into the same hardware</a:t>
            </a:r>
          </a:p>
          <a:p>
            <a:pPr eaLnBrk="1" hangingPunct="1">
              <a:lnSpc>
                <a:spcPct val="100000"/>
              </a:lnSpc>
              <a:spcBef>
                <a:spcPts val="1500"/>
              </a:spcBef>
              <a:buClr>
                <a:srgbClr val="003546"/>
              </a:buClr>
              <a:buSzPct val="100000"/>
              <a:buFont typeface="Tahoma" pitchFamily="34" charset="0"/>
              <a:buChar char="•"/>
            </a:pPr>
            <a:endParaRPr lang="en-US" sz="2000" dirty="0">
              <a:latin typeface="Tahoma" pitchFamily="34" charset="0"/>
            </a:endParaRPr>
          </a:p>
        </p:txBody>
      </p:sp>
      <p:sp>
        <p:nvSpPr>
          <p:cNvPr id="14341" name="Rectangle 1"/>
          <p:cNvSpPr>
            <a:spLocks noChangeArrowheads="1"/>
          </p:cNvSpPr>
          <p:nvPr/>
        </p:nvSpPr>
        <p:spPr bwMode="auto">
          <a:xfrm>
            <a:off x="1765300" y="0"/>
            <a:ext cx="737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r" defTabSz="449263">
              <a:lnSpc>
                <a:spcPct val="100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chemeClr val="tx2"/>
                </a:solidFill>
                <a:latin typeface="Comic Sans MS" pitchFamily="66" charset="0"/>
              </a:rPr>
              <a:t>Benefits of the digital approach</a:t>
            </a:r>
          </a:p>
        </p:txBody>
      </p:sp>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Char char="•"/>
          <a:tabLst/>
          <a:defRPr kumimoji="0" 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Char char="•"/>
          <a:tabLst/>
          <a:defRPr kumimoji="0" lang="it-IT" sz="24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24088</TotalTime>
  <Words>3910</Words>
  <Application>Microsoft Office PowerPoint</Application>
  <PresentationFormat>Presentazione su schermo (4:3)</PresentationFormat>
  <Paragraphs>750</Paragraphs>
  <Slides>50</Slides>
  <Notes>50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50</vt:i4>
      </vt:variant>
    </vt:vector>
  </HeadingPairs>
  <TitlesOfParts>
    <vt:vector size="52" baseType="lpstr">
      <vt:lpstr>Struttura predefinita</vt:lpstr>
      <vt:lpstr>Visio</vt:lpstr>
      <vt:lpstr>Presentazione standard di PowerPoint</vt:lpstr>
      <vt:lpstr>CAEN Digitizers Highlights</vt:lpstr>
      <vt:lpstr>Digitizers Table</vt:lpstr>
      <vt:lpstr>Readout Modes</vt:lpstr>
      <vt:lpstr>CONET2 readout example: XMASS</vt:lpstr>
      <vt:lpstr>Presentazione standard di PowerPoint</vt:lpstr>
      <vt:lpstr>Traditional acquisition chain</vt:lpstr>
      <vt:lpstr>Fully digital acquisition chain</vt:lpstr>
      <vt:lpstr>Presentazione standard di PowerPoint</vt:lpstr>
      <vt:lpstr>Presentazione standard di PowerPoint</vt:lpstr>
      <vt:lpstr>What is a Digital Detector Emulator</vt:lpstr>
      <vt:lpstr>DDE operating mode</vt:lpstr>
      <vt:lpstr>DDE: a full featured instrument</vt:lpstr>
      <vt:lpstr>DDE Highlights</vt:lpstr>
      <vt:lpstr>DDE Application Example 1</vt:lpstr>
      <vt:lpstr>DDE Application Example 2</vt:lpstr>
      <vt:lpstr>DDE Application Example 3</vt:lpstr>
      <vt:lpstr>Presentazione standard di PowerPoint</vt:lpstr>
      <vt:lpstr>DPP-PHA topics </vt:lpstr>
      <vt:lpstr>DPP-PHA Block Diagram</vt:lpstr>
      <vt:lpstr>DPP-PHA signals</vt:lpstr>
      <vt:lpstr>Pile-up in the Trapezoidal Filter</vt:lpstr>
      <vt:lpstr>Test Results with HPGe and DT5780</vt:lpstr>
      <vt:lpstr>Test Results with HPGe and DT5724 (I)</vt:lpstr>
      <vt:lpstr>Presentazione standard di PowerPoint</vt:lpstr>
      <vt:lpstr>Presentazione standard di PowerPoint</vt:lpstr>
      <vt:lpstr>Presentazione standard di PowerPoint</vt:lpstr>
      <vt:lpstr>DPP-CI/PSD topics</vt:lpstr>
      <vt:lpstr>DPP-PSD Block Diagram</vt:lpstr>
      <vt:lpstr>-n Discrimination: test results (I)</vt:lpstr>
      <vt:lpstr>-n Discrimination: test results (II)</vt:lpstr>
      <vt:lpstr>-n Discrimination: test results (III)</vt:lpstr>
      <vt:lpstr>-n Discrimination: Comparing boards</vt:lpstr>
      <vt:lpstr>-n Discrimination: bits and sampling rate</vt:lpstr>
      <vt:lpstr>Presentazione standard di PowerPoint</vt:lpstr>
      <vt:lpstr>Conventional TDCs vs Digitizers</vt:lpstr>
      <vt:lpstr>Algorithms for the Time Measurements</vt:lpstr>
      <vt:lpstr>Presentazione standard di PowerPoint</vt:lpstr>
      <vt:lpstr>Presentazione standard di PowerPoint</vt:lpstr>
      <vt:lpstr>An example: Phoswitch+LaBr detectors</vt:lpstr>
      <vt:lpstr>Waveforms</vt:lpstr>
      <vt:lpstr>Energy Spectrum</vt:lpstr>
      <vt:lpstr>Time of Flight Spectrum</vt:lpstr>
      <vt:lpstr>Pulse Shape Discrimination</vt:lpstr>
      <vt:lpstr>Energy vs PSD scatter plot</vt:lpstr>
      <vt:lpstr>Presentazione standard di PowerPoint</vt:lpstr>
      <vt:lpstr>Software for the digitizers</vt:lpstr>
      <vt:lpstr>Libraries and drivers</vt:lpstr>
      <vt:lpstr>DPP libraries for spectroscopy software</vt:lpstr>
      <vt:lpstr>Next: DPP Event Oriented DAQ</vt:lpstr>
    </vt:vector>
  </TitlesOfParts>
  <Company>CAEN 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Maurizio Lippi</dc:creator>
  <cp:lastModifiedBy>Carlo</cp:lastModifiedBy>
  <cp:revision>1025</cp:revision>
  <dcterms:created xsi:type="dcterms:W3CDTF">2008-09-25T08:41:09Z</dcterms:created>
  <dcterms:modified xsi:type="dcterms:W3CDTF">2014-06-03T11:54:40Z</dcterms:modified>
</cp:coreProperties>
</file>